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7"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256" r:id="rId53"/>
    <p:sldId id="258" r:id="rId54"/>
    <p:sldId id="259" r:id="rId55"/>
    <p:sldId id="260" r:id="rId56"/>
    <p:sldId id="261" r:id="rId57"/>
    <p:sldId id="262" r:id="rId58"/>
    <p:sldId id="263" r:id="rId59"/>
    <p:sldId id="264" r:id="rId60"/>
    <p:sldId id="265" r:id="rId61"/>
    <p:sldId id="266"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984" y="-72"/>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2664"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C80889-B129-4983-BA72-A6E892400786}" type="datetimeFigureOut">
              <a:rPr lang="en-US" smtClean="0"/>
              <a:pPr/>
              <a:t>1/7/2011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B64FD7-68C9-43FA-8CD8-377FBAFCC5A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smtClean="0"/>
              <a:t>Thank Brown Selection committee, AERA staff.</a:t>
            </a:r>
          </a:p>
          <a:p>
            <a:endParaRPr lang="en-US" smtClean="0"/>
          </a:p>
          <a:p>
            <a:endParaRPr lang="en-US" smtClean="0"/>
          </a:p>
        </p:txBody>
      </p:sp>
      <p:sp>
        <p:nvSpPr>
          <p:cNvPr id="66564" name="Slide Number Placeholder 3"/>
          <p:cNvSpPr>
            <a:spLocks noGrp="1"/>
          </p:cNvSpPr>
          <p:nvPr>
            <p:ph type="sldNum" sz="quarter" idx="5"/>
          </p:nvPr>
        </p:nvSpPr>
        <p:spPr>
          <a:noFill/>
        </p:spPr>
        <p:txBody>
          <a:bodyPr/>
          <a:lstStyle/>
          <a:p>
            <a:fld id="{8966EA68-0B8A-47A5-858E-A166ED61044E}"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697C5BD-0855-42A3-8312-C050E94ACEF1}" type="slidenum">
              <a:rPr lang="en-US" smtClean="0"/>
              <a:pPr/>
              <a:t>3</a:t>
            </a:fld>
            <a:endParaRPr lang="en-US" smtClean="0"/>
          </a:p>
        </p:txBody>
      </p:sp>
      <p:sp>
        <p:nvSpPr>
          <p:cNvPr id="67587" name="Slide Image Placeholder 1"/>
          <p:cNvSpPr>
            <a:spLocks noGrp="1" noRot="1" noChangeAspect="1" noTextEdit="1"/>
          </p:cNvSpPr>
          <p:nvPr>
            <p:ph type="sldImg"/>
          </p:nvPr>
        </p:nvSpPr>
        <p:spPr>
          <a:ln/>
        </p:spPr>
      </p:sp>
      <p:sp>
        <p:nvSpPr>
          <p:cNvPr id="67588" name="Notes Placeholder 2"/>
          <p:cNvSpPr>
            <a:spLocks noGrp="1"/>
          </p:cNvSpPr>
          <p:nvPr>
            <p:ph type="body" idx="1"/>
          </p:nvPr>
        </p:nvSpPr>
        <p:spPr>
          <a:noFill/>
          <a:ln/>
        </p:spPr>
        <p:txBody>
          <a:bodyPr/>
          <a:lstStyle/>
          <a:p>
            <a:pPr eaLnBrk="1" hangingPunct="1">
              <a:spcBef>
                <a:spcPct val="0"/>
              </a:spcBef>
            </a:pPr>
            <a:endParaRPr lang="en-US" smtClean="0"/>
          </a:p>
        </p:txBody>
      </p:sp>
      <p:sp>
        <p:nvSpPr>
          <p:cNvPr id="6758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4E21577-73FC-48B7-BFCA-66DE53E17BCF}" type="slidenum">
              <a:rPr lang="en-US" sz="1200">
                <a:latin typeface="Calibri" pitchFamily="34" charset="0"/>
              </a:rPr>
              <a:pPr algn="r"/>
              <a:t>3</a:t>
            </a:fld>
            <a:endParaRPr lang="en-US"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smtClean="0"/>
          </a:p>
        </p:txBody>
      </p:sp>
      <p:sp>
        <p:nvSpPr>
          <p:cNvPr id="68612" name="Slide Number Placeholder 3"/>
          <p:cNvSpPr>
            <a:spLocks noGrp="1"/>
          </p:cNvSpPr>
          <p:nvPr>
            <p:ph type="sldNum" sz="quarter" idx="5"/>
          </p:nvPr>
        </p:nvSpPr>
        <p:spPr>
          <a:noFill/>
        </p:spPr>
        <p:txBody>
          <a:bodyPr/>
          <a:lstStyle/>
          <a:p>
            <a:fld id="{3CBE4011-59AE-4236-8809-B8205CEB5342}"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endParaRPr lang="en-US" smtClean="0"/>
          </a:p>
        </p:txBody>
      </p:sp>
      <p:sp>
        <p:nvSpPr>
          <p:cNvPr id="69636" name="Slide Number Placeholder 3"/>
          <p:cNvSpPr>
            <a:spLocks noGrp="1"/>
          </p:cNvSpPr>
          <p:nvPr>
            <p:ph type="sldNum" sz="quarter" idx="5"/>
          </p:nvPr>
        </p:nvSpPr>
        <p:spPr>
          <a:noFill/>
        </p:spPr>
        <p:txBody>
          <a:bodyPr/>
          <a:lstStyle/>
          <a:p>
            <a:fld id="{C9FE85AF-7E99-4C46-A9B8-1E7B831A2E77}"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714A8B32-BB11-4099-9DCC-553E722D64EA}" type="slidenum">
              <a:rPr lang="en-US" smtClean="0"/>
              <a:pPr/>
              <a:t>6</a:t>
            </a:fld>
            <a:endParaRPr lang="en-US" smtClean="0"/>
          </a:p>
        </p:txBody>
      </p:sp>
      <p:sp>
        <p:nvSpPr>
          <p:cNvPr id="70659" name="Slide Image Placeholder 1"/>
          <p:cNvSpPr>
            <a:spLocks noGrp="1" noRot="1" noChangeAspect="1" noTextEdit="1"/>
          </p:cNvSpPr>
          <p:nvPr>
            <p:ph type="sldImg"/>
          </p:nvPr>
        </p:nvSpPr>
        <p:spPr>
          <a:ln/>
        </p:spPr>
      </p:sp>
      <p:sp>
        <p:nvSpPr>
          <p:cNvPr id="70660" name="Notes Placeholder 2"/>
          <p:cNvSpPr>
            <a:spLocks noGrp="1"/>
          </p:cNvSpPr>
          <p:nvPr>
            <p:ph type="body" idx="1"/>
          </p:nvPr>
        </p:nvSpPr>
        <p:spPr>
          <a:noFill/>
          <a:ln/>
        </p:spPr>
        <p:txBody>
          <a:bodyPr/>
          <a:lstStyle/>
          <a:p>
            <a:pPr eaLnBrk="1" hangingPunct="1">
              <a:spcBef>
                <a:spcPct val="0"/>
              </a:spcBef>
            </a:pPr>
            <a:endParaRPr lang="en-US" smtClean="0"/>
          </a:p>
        </p:txBody>
      </p:sp>
      <p:sp>
        <p:nvSpPr>
          <p:cNvPr id="7066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84D1BF39-2DCB-429A-901D-5901DFA68967}" type="slidenum">
              <a:rPr lang="en-US" sz="1200">
                <a:latin typeface="Calibri" pitchFamily="34" charset="0"/>
              </a:rPr>
              <a:pPr algn="r"/>
              <a:t>6</a:t>
            </a:fld>
            <a:endParaRPr lang="en-US" sz="12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931B6A38-C595-46EA-AC88-D659010F3569}" type="slidenum">
              <a:rPr lang="en-US" smtClean="0"/>
              <a:pPr/>
              <a:t>17</a:t>
            </a:fld>
            <a:endParaRPr lang="en-US" smtClean="0"/>
          </a:p>
        </p:txBody>
      </p:sp>
      <p:sp>
        <p:nvSpPr>
          <p:cNvPr id="71683" name="Slide Image Placeholder 1"/>
          <p:cNvSpPr>
            <a:spLocks noGrp="1" noRot="1" noChangeAspect="1" noTextEdit="1"/>
          </p:cNvSpPr>
          <p:nvPr>
            <p:ph type="sldImg"/>
          </p:nvPr>
        </p:nvSpPr>
        <p:spPr>
          <a:ln/>
        </p:spPr>
      </p:sp>
      <p:sp>
        <p:nvSpPr>
          <p:cNvPr id="71684" name="Notes Placeholder 2"/>
          <p:cNvSpPr>
            <a:spLocks noGrp="1"/>
          </p:cNvSpPr>
          <p:nvPr>
            <p:ph type="body" idx="1"/>
          </p:nvPr>
        </p:nvSpPr>
        <p:spPr>
          <a:noFill/>
          <a:ln/>
        </p:spPr>
        <p:txBody>
          <a:bodyPr/>
          <a:lstStyle/>
          <a:p>
            <a:pPr eaLnBrk="1" hangingPunct="1">
              <a:spcBef>
                <a:spcPct val="0"/>
              </a:spcBef>
            </a:pPr>
            <a:r>
              <a:rPr lang="en-US" smtClean="0"/>
              <a:t>Yet the policy debates in this area have focused on the learning of English and on access to academic content through English, and almost never on bilingualism.  This is most evident in divisive ballot initiatives such as Proposition 227 that is a textbook example of wedge politics.</a:t>
            </a:r>
          </a:p>
        </p:txBody>
      </p:sp>
      <p:sp>
        <p:nvSpPr>
          <p:cNvPr id="7168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9446F7E-83A7-419D-86DE-7DBE06A17CAD}" type="slidenum">
              <a:rPr lang="en-US" sz="1200">
                <a:latin typeface="Calibri" pitchFamily="34" charset="0"/>
              </a:rPr>
              <a:pPr algn="r"/>
              <a:t>17</a:t>
            </a:fld>
            <a:endParaRPr lang="en-US" sz="120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13214A7E-2FE4-4B03-8544-E7576166E75E}" type="slidenum">
              <a:rPr lang="en-US" smtClean="0"/>
              <a:pPr/>
              <a:t>21</a:t>
            </a:fld>
            <a:endParaRPr lang="en-US" smtClean="0"/>
          </a:p>
        </p:txBody>
      </p:sp>
      <p:sp>
        <p:nvSpPr>
          <p:cNvPr id="72707" name="Slide Image Placeholder 1"/>
          <p:cNvSpPr>
            <a:spLocks noGrp="1" noRot="1" noChangeAspect="1" noTextEdit="1"/>
          </p:cNvSpPr>
          <p:nvPr>
            <p:ph type="sldImg"/>
          </p:nvPr>
        </p:nvSpPr>
        <p:spPr>
          <a:ln/>
        </p:spPr>
      </p:sp>
      <p:sp>
        <p:nvSpPr>
          <p:cNvPr id="72708" name="Notes Placeholder 2"/>
          <p:cNvSpPr>
            <a:spLocks noGrp="1"/>
          </p:cNvSpPr>
          <p:nvPr>
            <p:ph type="body" idx="1"/>
          </p:nvPr>
        </p:nvSpPr>
        <p:spPr>
          <a:noFill/>
          <a:ln/>
        </p:spPr>
        <p:txBody>
          <a:bodyPr/>
          <a:lstStyle/>
          <a:p>
            <a:pPr eaLnBrk="1" hangingPunct="1">
              <a:spcBef>
                <a:spcPct val="0"/>
              </a:spcBef>
            </a:pPr>
            <a:r>
              <a:rPr lang="en-US" smtClean="0"/>
              <a:t>Let me start with a couple of principles, borrowed from the Stanford Working Group back in the 1990’s.  These principles are still useful in the present day, and continue as the foundation for the values that we hold as we work on the current reauthorization, as well as how ARRA funds could be used for ELLs.</a:t>
            </a:r>
          </a:p>
          <a:p>
            <a:pPr eaLnBrk="1" hangingPunct="1">
              <a:spcBef>
                <a:spcPct val="0"/>
              </a:spcBef>
            </a:pPr>
            <a:endParaRPr lang="en-US" smtClean="0"/>
          </a:p>
          <a:p>
            <a:pPr eaLnBrk="1" hangingPunct="1">
              <a:spcBef>
                <a:spcPct val="0"/>
              </a:spcBef>
            </a:pPr>
            <a:endParaRPr lang="en-US" smtClean="0"/>
          </a:p>
        </p:txBody>
      </p:sp>
      <p:sp>
        <p:nvSpPr>
          <p:cNvPr id="7270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A843705-9621-4E84-9F59-3DE14575EED8}" type="slidenum">
              <a:rPr lang="en-US" sz="1200">
                <a:latin typeface="Calibri" pitchFamily="34" charset="0"/>
              </a:rPr>
              <a:pPr algn="r"/>
              <a:t>21</a:t>
            </a:fld>
            <a:endParaRPr lang="en-US"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4FE5E4A1-0EFA-4F23-A388-96D6814081DB}" type="slidenum">
              <a:rPr lang="en-US" smtClean="0"/>
              <a:pPr/>
              <a:t>33</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r>
              <a:rPr lang="en-US" smtClean="0"/>
              <a:t>Time expectations for English proficiency development is key, and policy either ignores this, or has unrealistic expectations, such as that kids should learn English in one year.  This is not realistic.  Data solidly show that even in the best-performing of districts, it takes five or more years for most ELLs to attain proficiency in English.  Look at these data from Sanger.  It is not until the 5</a:t>
            </a:r>
            <a:r>
              <a:rPr lang="en-US" baseline="30000" smtClean="0"/>
              <a:t>th</a:t>
            </a:r>
            <a:r>
              <a:rPr lang="en-US" smtClean="0"/>
              <a:t> grade that most of the ELLs are in the higher levels of English proficiency.  So, we think that 5 years is a realistic but ambitious expectation for most school districts, and that policy should drive toward this expectation.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r>
              <a:rPr lang="en-US" smtClean="0"/>
              <a:t>Longitudinal picture of high stakes outcomes of EL and RFEP students taking CAHSEE in 10</a:t>
            </a:r>
            <a:r>
              <a:rPr lang="en-US" baseline="30000" smtClean="0"/>
              <a:t>th</a:t>
            </a:r>
            <a:r>
              <a:rPr lang="en-US" smtClean="0"/>
              <a:t> grade in 2009, backward mapping those students’ CELDT scores to 4</a:t>
            </a:r>
            <a:r>
              <a:rPr lang="en-US" baseline="30000" smtClean="0"/>
              <a:t>th</a:t>
            </a:r>
            <a:r>
              <a:rPr lang="en-US" smtClean="0"/>
              <a:t> grade.  Color dots show those who failed CAHSEE in 10</a:t>
            </a:r>
            <a:r>
              <a:rPr lang="en-US" baseline="30000" smtClean="0"/>
              <a:t>th</a:t>
            </a:r>
            <a:r>
              <a:rPr lang="en-US" smtClean="0"/>
              <a:t> grade.  These show that getting kids in grades 4-6  out of CELDT 3 should be a high priority as far as CAHSEE pass likelihood.</a:t>
            </a:r>
          </a:p>
        </p:txBody>
      </p:sp>
      <p:sp>
        <p:nvSpPr>
          <p:cNvPr id="74756" name="Slide Number Placeholder 3"/>
          <p:cNvSpPr>
            <a:spLocks noGrp="1"/>
          </p:cNvSpPr>
          <p:nvPr>
            <p:ph type="sldNum" sz="quarter" idx="5"/>
          </p:nvPr>
        </p:nvSpPr>
        <p:spPr>
          <a:noFill/>
        </p:spPr>
        <p:txBody>
          <a:bodyPr/>
          <a:lstStyle/>
          <a:p>
            <a:fld id="{E8BB3DBF-AD0A-4131-8B3F-A6D3795CA106}" type="slidenum">
              <a:rPr lang="en-US" smtClean="0"/>
              <a:pPr/>
              <a:t>35</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B64FD7-68C9-43FA-8CD8-377FBAFCC5A9}" type="slidenum">
              <a:rPr lang="en-US" smtClean="0"/>
              <a:pPr/>
              <a:t>52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B64FD7-68C9-43FA-8CD8-377FBAFCC5A9}" type="slidenum">
              <a:rPr lang="en-US" smtClean="0"/>
              <a:pPr/>
              <a:t>53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B64FD7-68C9-43FA-8CD8-377FBAFCC5A9}" type="slidenum">
              <a:rPr lang="en-US" smtClean="0"/>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D610C2-F83E-475B-9BB0-0569C154B09A}" type="datetimeFigureOut">
              <a:rPr lang="en-US" smtClean="0"/>
              <a:pPr/>
              <a:t>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D610C2-F83E-475B-9BB0-0569C154B09A}" type="datetimeFigureOut">
              <a:rPr lang="en-US" smtClean="0"/>
              <a:pPr/>
              <a:t>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D610C2-F83E-475B-9BB0-0569C154B09A}" type="datetimeFigureOut">
              <a:rPr lang="en-US" smtClean="0"/>
              <a:pPr/>
              <a:t>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D610C2-F83E-475B-9BB0-0569C154B09A}" type="datetimeFigureOut">
              <a:rPr lang="en-US" smtClean="0"/>
              <a:pPr/>
              <a:t>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D610C2-F83E-475B-9BB0-0569C154B09A}" type="datetimeFigureOut">
              <a:rPr lang="en-US" smtClean="0"/>
              <a:pPr/>
              <a:t>1/7/2011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D610C2-F83E-475B-9BB0-0569C154B09A}" type="datetimeFigureOut">
              <a:rPr lang="en-US" smtClean="0"/>
              <a:pPr/>
              <a:t>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D610C2-F83E-475B-9BB0-0569C154B09A}" type="datetimeFigureOut">
              <a:rPr lang="en-US" smtClean="0"/>
              <a:pPr/>
              <a:t>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D610C2-F83E-475B-9BB0-0569C154B09A}" type="datetimeFigureOut">
              <a:rPr lang="en-US" smtClean="0"/>
              <a:pPr/>
              <a:t>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D610C2-F83E-475B-9BB0-0569C154B09A}" type="datetimeFigureOut">
              <a:rPr lang="en-US" smtClean="0"/>
              <a:pPr/>
              <a:t>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D610C2-F83E-475B-9BB0-0569C154B09A}" type="datetimeFigureOut">
              <a:rPr lang="en-US" smtClean="0"/>
              <a:pPr/>
              <a:t>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D610C2-F83E-475B-9BB0-0569C154B09A}" type="datetimeFigureOut">
              <a:rPr lang="en-US" smtClean="0"/>
              <a:pPr/>
              <a:t>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D610C2-F83E-475B-9BB0-0569C154B09A}" type="datetimeFigureOut">
              <a:rPr lang="en-US" smtClean="0"/>
              <a:pPr/>
              <a:t>1/7/2011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0A1BFF-BBA8-490A-BF3C-B0C677B3FD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www.cgcs.org/publications/ELL_Report09.pdf"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hyperlink" Target="http://www.edsource.org/pub_SimStu_EL9-07_lay-report.html"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hyperlink" Target="http://www.cgcs.org/publications/ELL_Report09.pdf"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hyperlink" Target="http://www.edsource.org/pub_SimStu_EL9-07_lay-report.html"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hyperlink" Target="http://www.cgcs.org/publications/ELL_Report09.pdf"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hyperlink" Target="http://www.edsource.org/pub_SimStu_EL9-07_lay-report.html"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hyperlink" Target="http://www.cgcs.org/publications/ELL_Report09.pdf"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hyperlink" Target="http://www.edsource.org/pub_SimStu_EL9-07_lay-report.html"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hyperlink" Target="http://www.cgcs.org/publications/ELL_Report09.pdf"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hyperlink" Target="http://www.edsource.org/pub_SimStu_EL9-07_lay-report.html"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hyperlink" Target="http://www.cgcs.org/publications/ELL_Report09.pdf"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hyperlink" Target="http://www.edsource.org/pub_SimStu_EL9-07_lay-report.html"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hyperlink" Target="http://www.cgcs.org/publications/ELL_Report09.pdf"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hyperlink" Target="http://www.edsource.org/pub_SimStu_EL9-07_lay-report.html"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Today</a:t>
            </a:r>
            <a:endParaRPr lang="en-US" dirty="0"/>
          </a:p>
        </p:txBody>
      </p:sp>
      <p:sp>
        <p:nvSpPr>
          <p:cNvPr id="5" name="Content Placeholder 4"/>
          <p:cNvSpPr>
            <a:spLocks noGrp="1"/>
          </p:cNvSpPr>
          <p:nvPr>
            <p:ph idx="1"/>
          </p:nvPr>
        </p:nvSpPr>
        <p:spPr/>
        <p:txBody>
          <a:bodyPr/>
          <a:lstStyle/>
          <a:p>
            <a:r>
              <a:rPr lang="en-US" dirty="0" smtClean="0"/>
              <a:t>Educational c</a:t>
            </a:r>
            <a:r>
              <a:rPr lang="en-US" dirty="0" smtClean="0"/>
              <a:t>ontext for second language acquisition.</a:t>
            </a:r>
          </a:p>
          <a:p>
            <a:r>
              <a:rPr lang="en-US" dirty="0" smtClean="0"/>
              <a:t>Break (10 min)</a:t>
            </a:r>
            <a:endParaRPr lang="en-US" dirty="0" smtClean="0"/>
          </a:p>
          <a:p>
            <a:r>
              <a:rPr lang="en-US" dirty="0" smtClean="0"/>
              <a:t>Course overview.</a:t>
            </a:r>
            <a:endParaRPr lang="en-US" dirty="0" smtClean="0"/>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100" dirty="0" smtClean="0">
                <a:solidFill>
                  <a:schemeClr val="accent6">
                    <a:lumMod val="75000"/>
                  </a:schemeClr>
                </a:solidFill>
              </a:rPr>
              <a:t>Educating Language Minority Students and Affirming their Equal Rights:  Research and Practical Perspectives</a:t>
            </a:r>
            <a:r>
              <a:rPr lang="en-US" dirty="0" smtClean="0">
                <a:solidFill>
                  <a:schemeClr val="accent6">
                    <a:lumMod val="75000"/>
                  </a:schemeClr>
                </a:solidFill>
              </a:rPr>
              <a:t/>
            </a:r>
            <a:br>
              <a:rPr lang="en-US" dirty="0" smtClean="0">
                <a:solidFill>
                  <a:schemeClr val="accent6">
                    <a:lumMod val="75000"/>
                  </a:schemeClr>
                </a:solidFill>
              </a:rPr>
            </a:br>
            <a:r>
              <a:rPr lang="en-US" sz="2000" dirty="0" smtClean="0">
                <a:solidFill>
                  <a:schemeClr val="accent6">
                    <a:lumMod val="75000"/>
                  </a:schemeClr>
                </a:solidFill>
              </a:rPr>
              <a:t>Kenji Hakuta</a:t>
            </a:r>
            <a:br>
              <a:rPr lang="en-US" sz="2000" dirty="0" smtClean="0">
                <a:solidFill>
                  <a:schemeClr val="accent6">
                    <a:lumMod val="75000"/>
                  </a:schemeClr>
                </a:solidFill>
              </a:rPr>
            </a:br>
            <a:r>
              <a:rPr lang="en-US" sz="2000" dirty="0" smtClean="0">
                <a:solidFill>
                  <a:schemeClr val="accent6">
                    <a:lumMod val="75000"/>
                  </a:schemeClr>
                </a:solidFill>
              </a:rPr>
              <a:t>Stanford University</a:t>
            </a:r>
            <a:endParaRPr lang="en-US" dirty="0" smtClean="0">
              <a:solidFill>
                <a:schemeClr val="accent6">
                  <a:lumMod val="75000"/>
                </a:schemeClr>
              </a:solidFill>
            </a:endParaRPr>
          </a:p>
        </p:txBody>
      </p:sp>
      <p:sp>
        <p:nvSpPr>
          <p:cNvPr id="5" name="Footer Placeholder 4"/>
          <p:cNvSpPr>
            <a:spLocks noGrp="1"/>
          </p:cNvSpPr>
          <p:nvPr>
            <p:ph type="ftr" sz="quarter" idx="11"/>
          </p:nvPr>
        </p:nvSpPr>
        <p:spPr/>
        <p:txBody>
          <a:bodyPr/>
          <a:lstStyle/>
          <a:p>
            <a:pPr>
              <a:defRPr/>
            </a:pPr>
            <a:r>
              <a:rPr lang="en-US" dirty="0"/>
              <a:t>AERA Brown </a:t>
            </a:r>
            <a:r>
              <a:rPr lang="en-US" dirty="0" smtClean="0"/>
              <a:t>Lecture</a:t>
            </a:r>
            <a:endParaRPr lang="en-US" dirty="0"/>
          </a:p>
        </p:txBody>
      </p:sp>
      <p:pic>
        <p:nvPicPr>
          <p:cNvPr id="3076" name="Picture 2" descr="SFChinese"/>
          <p:cNvPicPr>
            <a:picLocks noChangeAspect="1" noChangeArrowheads="1"/>
          </p:cNvPicPr>
          <p:nvPr/>
        </p:nvPicPr>
        <p:blipFill>
          <a:blip r:embed="rId3" cstate="print"/>
          <a:srcRect/>
          <a:stretch>
            <a:fillRect/>
          </a:stretch>
        </p:blipFill>
        <p:spPr bwMode="auto">
          <a:xfrm>
            <a:off x="1143000" y="1905000"/>
            <a:ext cx="6858000" cy="4489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pPr>
              <a:defRPr/>
            </a:pPr>
            <a:r>
              <a:rPr lang="en-US"/>
              <a:t>AERA Brown Lecture</a:t>
            </a:r>
          </a:p>
        </p:txBody>
      </p:sp>
      <p:sp>
        <p:nvSpPr>
          <p:cNvPr id="2" name="Title 1"/>
          <p:cNvSpPr>
            <a:spLocks noGrp="1"/>
          </p:cNvSpPr>
          <p:nvPr>
            <p:ph type="title" idx="4294967295"/>
          </p:nvPr>
        </p:nvSpPr>
        <p:spPr>
          <a:xfrm>
            <a:off x="0" y="274638"/>
            <a:ext cx="8229600" cy="1143000"/>
          </a:xfrm>
        </p:spPr>
        <p:txBody>
          <a:bodyPr rtlCol="0">
            <a:normAutofit fontScale="90000"/>
          </a:bodyPr>
          <a:lstStyle/>
          <a:p>
            <a:pPr eaLnBrk="1" fontAlgn="auto" hangingPunct="1">
              <a:spcAft>
                <a:spcPts val="0"/>
              </a:spcAft>
              <a:defRPr/>
            </a:pPr>
            <a:r>
              <a:rPr lang="en-US" sz="4000" dirty="0" smtClean="0">
                <a:solidFill>
                  <a:schemeClr val="accent6">
                    <a:lumMod val="75000"/>
                  </a:schemeClr>
                </a:solidFill>
                <a:effectLst>
                  <a:outerShdw blurRad="38100" dist="38100" dir="2700000" algn="tl">
                    <a:srgbClr val="C0C0C0"/>
                  </a:outerShdw>
                </a:effectLst>
              </a:rPr>
              <a:t>Policy and Practice: </a:t>
            </a:r>
            <a:br>
              <a:rPr lang="en-US" sz="4000" dirty="0" smtClean="0">
                <a:solidFill>
                  <a:schemeClr val="accent6">
                    <a:lumMod val="75000"/>
                  </a:schemeClr>
                </a:solidFill>
                <a:effectLst>
                  <a:outerShdw blurRad="38100" dist="38100" dir="2700000" algn="tl">
                    <a:srgbClr val="C0C0C0"/>
                  </a:outerShdw>
                </a:effectLst>
              </a:rPr>
            </a:br>
            <a:r>
              <a:rPr lang="en-US" sz="4000" dirty="0" smtClean="0">
                <a:solidFill>
                  <a:schemeClr val="accent6">
                    <a:lumMod val="75000"/>
                  </a:schemeClr>
                </a:solidFill>
                <a:effectLst>
                  <a:outerShdw blurRad="38100" dist="38100" dir="2700000" algn="tl">
                    <a:srgbClr val="C0C0C0"/>
                  </a:outerShdw>
                </a:effectLst>
              </a:rPr>
              <a:t>Carrots and Sticks</a:t>
            </a:r>
          </a:p>
        </p:txBody>
      </p:sp>
      <p:sp>
        <p:nvSpPr>
          <p:cNvPr id="4100" name="Content Placeholder 2"/>
          <p:cNvSpPr>
            <a:spLocks noGrp="1"/>
          </p:cNvSpPr>
          <p:nvPr>
            <p:ph idx="4294967295"/>
          </p:nvPr>
        </p:nvSpPr>
        <p:spPr>
          <a:xfrm>
            <a:off x="990600" y="1752600"/>
            <a:ext cx="7239000" cy="4373563"/>
          </a:xfrm>
        </p:spPr>
        <p:txBody>
          <a:bodyPr/>
          <a:lstStyle/>
          <a:p>
            <a:pPr marL="365125" indent="-282575" eaLnBrk="1" hangingPunct="1">
              <a:lnSpc>
                <a:spcPct val="80000"/>
              </a:lnSpc>
            </a:pPr>
            <a:r>
              <a:rPr lang="en-US" smtClean="0"/>
              <a:t>Civil Rights Act, EEOA, Castañeda interpretation.</a:t>
            </a:r>
          </a:p>
          <a:p>
            <a:pPr marL="365125" indent="-282575" eaLnBrk="1" hangingPunct="1">
              <a:lnSpc>
                <a:spcPct val="80000"/>
              </a:lnSpc>
              <a:buFont typeface="Arial" charset="0"/>
              <a:buNone/>
            </a:pPr>
            <a:endParaRPr lang="en-US" smtClean="0"/>
          </a:p>
          <a:p>
            <a:pPr marL="365125" indent="-282575" eaLnBrk="1" hangingPunct="1">
              <a:lnSpc>
                <a:spcPct val="80000"/>
              </a:lnSpc>
            </a:pPr>
            <a:r>
              <a:rPr lang="en-US" smtClean="0"/>
              <a:t>Elementary and Secondary Education Act Title I, Title III…</a:t>
            </a:r>
          </a:p>
        </p:txBody>
      </p:sp>
      <p:pic>
        <p:nvPicPr>
          <p:cNvPr id="4101" name="Picture 5"/>
          <p:cNvPicPr>
            <a:picLocks noChangeAspect="1" noChangeArrowheads="1"/>
          </p:cNvPicPr>
          <p:nvPr/>
        </p:nvPicPr>
        <p:blipFill>
          <a:blip r:embed="rId3" cstate="print"/>
          <a:srcRect/>
          <a:stretch>
            <a:fillRect/>
          </a:stretch>
        </p:blipFill>
        <p:spPr bwMode="auto">
          <a:xfrm>
            <a:off x="762000" y="2895600"/>
            <a:ext cx="609600" cy="914400"/>
          </a:xfrm>
          <a:prstGeom prst="rect">
            <a:avLst/>
          </a:prstGeom>
          <a:noFill/>
          <a:ln w="9525">
            <a:noFill/>
            <a:miter lim="800000"/>
            <a:headEnd/>
            <a:tailEnd/>
          </a:ln>
        </p:spPr>
      </p:pic>
      <p:pic>
        <p:nvPicPr>
          <p:cNvPr id="4102" name="Picture 6"/>
          <p:cNvPicPr>
            <a:picLocks noChangeAspect="1" noChangeArrowheads="1"/>
          </p:cNvPicPr>
          <p:nvPr/>
        </p:nvPicPr>
        <p:blipFill>
          <a:blip r:embed="rId4" cstate="print"/>
          <a:srcRect/>
          <a:stretch>
            <a:fillRect/>
          </a:stretch>
        </p:blipFill>
        <p:spPr bwMode="auto">
          <a:xfrm>
            <a:off x="7696200" y="152400"/>
            <a:ext cx="1143000" cy="1374775"/>
          </a:xfrm>
          <a:prstGeom prst="rect">
            <a:avLst/>
          </a:prstGeom>
          <a:noFill/>
          <a:ln w="9525">
            <a:noFill/>
            <a:miter lim="800000"/>
            <a:headEnd/>
            <a:tailEnd/>
          </a:ln>
        </p:spPr>
      </p:pic>
      <p:pic>
        <p:nvPicPr>
          <p:cNvPr id="4103" name="Picture 6"/>
          <p:cNvPicPr>
            <a:picLocks noChangeAspect="1" noChangeArrowheads="1"/>
          </p:cNvPicPr>
          <p:nvPr/>
        </p:nvPicPr>
        <p:blipFill>
          <a:blip r:embed="rId5" cstate="print"/>
          <a:srcRect/>
          <a:stretch>
            <a:fillRect/>
          </a:stretch>
        </p:blipFill>
        <p:spPr bwMode="auto">
          <a:xfrm>
            <a:off x="914400" y="1676400"/>
            <a:ext cx="508000" cy="609600"/>
          </a:xfrm>
          <a:prstGeom prst="rect">
            <a:avLst/>
          </a:prstGeom>
          <a:noFill/>
          <a:ln w="9525">
            <a:noFill/>
            <a:miter lim="800000"/>
            <a:headEnd/>
            <a:tailEnd/>
          </a:ln>
        </p:spPr>
      </p:pic>
      <p:pic>
        <p:nvPicPr>
          <p:cNvPr id="4104" name="Picture 5"/>
          <p:cNvPicPr>
            <a:picLocks noChangeAspect="1" noChangeArrowheads="1"/>
          </p:cNvPicPr>
          <p:nvPr/>
        </p:nvPicPr>
        <p:blipFill>
          <a:blip r:embed="rId6" cstate="print"/>
          <a:srcRect/>
          <a:stretch>
            <a:fillRect/>
          </a:stretch>
        </p:blipFill>
        <p:spPr bwMode="auto">
          <a:xfrm>
            <a:off x="457200" y="0"/>
            <a:ext cx="9144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152400"/>
            <a:ext cx="7772400" cy="1470025"/>
          </a:xfrm>
        </p:spPr>
        <p:txBody>
          <a:bodyPr/>
          <a:lstStyle/>
          <a:p>
            <a:pPr eaLnBrk="1" hangingPunct="1">
              <a:defRPr/>
            </a:pPr>
            <a:r>
              <a:rPr lang="en-US" dirty="0" smtClean="0">
                <a:solidFill>
                  <a:schemeClr val="accent6">
                    <a:lumMod val="75000"/>
                  </a:schemeClr>
                </a:solidFill>
              </a:rPr>
              <a:t>Civil Rights Act of 1964</a:t>
            </a:r>
          </a:p>
        </p:txBody>
      </p:sp>
      <p:sp>
        <p:nvSpPr>
          <p:cNvPr id="5" name="Footer Placeholder 4"/>
          <p:cNvSpPr>
            <a:spLocks noGrp="1"/>
          </p:cNvSpPr>
          <p:nvPr>
            <p:ph type="ftr" sz="quarter" idx="11"/>
          </p:nvPr>
        </p:nvSpPr>
        <p:spPr/>
        <p:txBody>
          <a:bodyPr/>
          <a:lstStyle/>
          <a:p>
            <a:pPr>
              <a:defRPr/>
            </a:pPr>
            <a:r>
              <a:rPr lang="en-US"/>
              <a:t>AERA Brown Lecture</a:t>
            </a:r>
          </a:p>
        </p:txBody>
      </p:sp>
      <p:pic>
        <p:nvPicPr>
          <p:cNvPr id="5124" name="Picture 4" descr="civil rights act bw"/>
          <p:cNvPicPr>
            <a:picLocks noChangeAspect="1" noChangeArrowheads="1"/>
          </p:cNvPicPr>
          <p:nvPr/>
        </p:nvPicPr>
        <p:blipFill>
          <a:blip r:embed="rId3" cstate="print"/>
          <a:srcRect/>
          <a:stretch>
            <a:fillRect/>
          </a:stretch>
        </p:blipFill>
        <p:spPr bwMode="auto">
          <a:xfrm>
            <a:off x="1447800" y="1447800"/>
            <a:ext cx="6211888" cy="4267200"/>
          </a:xfrm>
          <a:prstGeom prst="rect">
            <a:avLst/>
          </a:prstGeom>
          <a:noFill/>
          <a:ln w="9525">
            <a:noFill/>
            <a:miter lim="800000"/>
            <a:headEnd/>
            <a:tailEnd/>
          </a:ln>
        </p:spPr>
      </p:pic>
      <p:sp>
        <p:nvSpPr>
          <p:cNvPr id="6" name="Subtitle 5"/>
          <p:cNvSpPr>
            <a:spLocks noGrp="1"/>
          </p:cNvSpPr>
          <p:nvPr>
            <p:ph type="subTitle" idx="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FChinese"/>
          <p:cNvPicPr>
            <a:picLocks noChangeAspect="1" noChangeArrowheads="1"/>
          </p:cNvPicPr>
          <p:nvPr/>
        </p:nvPicPr>
        <p:blipFill>
          <a:blip r:embed="rId3" cstate="print"/>
          <a:srcRect/>
          <a:stretch>
            <a:fillRect/>
          </a:stretch>
        </p:blipFill>
        <p:spPr bwMode="auto">
          <a:xfrm>
            <a:off x="2667000" y="1066800"/>
            <a:ext cx="3886200" cy="2544763"/>
          </a:xfrm>
          <a:prstGeom prst="rect">
            <a:avLst/>
          </a:prstGeom>
          <a:noFill/>
          <a:ln w="9525">
            <a:noFill/>
            <a:miter lim="800000"/>
            <a:headEnd/>
            <a:tailEnd/>
          </a:ln>
        </p:spPr>
      </p:pic>
      <p:sp>
        <p:nvSpPr>
          <p:cNvPr id="6147" name="Rectangle 3"/>
          <p:cNvSpPr>
            <a:spLocks noChangeArrowheads="1"/>
          </p:cNvSpPr>
          <p:nvPr/>
        </p:nvSpPr>
        <p:spPr bwMode="auto">
          <a:xfrm>
            <a:off x="685800" y="609600"/>
            <a:ext cx="7772400" cy="1143000"/>
          </a:xfrm>
          <a:prstGeom prst="rect">
            <a:avLst/>
          </a:prstGeom>
          <a:noFill/>
          <a:ln w="9525">
            <a:noFill/>
            <a:miter lim="800000"/>
            <a:headEnd/>
            <a:tailEnd/>
          </a:ln>
        </p:spPr>
        <p:txBody>
          <a:bodyPr anchor="ctr"/>
          <a:lstStyle/>
          <a:p>
            <a:pPr algn="ctr"/>
            <a:endParaRPr lang="en-US" sz="3600">
              <a:solidFill>
                <a:srgbClr val="008000"/>
              </a:solidFill>
            </a:endParaRPr>
          </a:p>
        </p:txBody>
      </p:sp>
      <p:sp>
        <p:nvSpPr>
          <p:cNvPr id="7172" name="Text Box 4"/>
          <p:cNvSpPr txBox="1">
            <a:spLocks noChangeArrowheads="1"/>
          </p:cNvSpPr>
          <p:nvPr/>
        </p:nvSpPr>
        <p:spPr bwMode="auto">
          <a:xfrm>
            <a:off x="1143000" y="3733800"/>
            <a:ext cx="7102475" cy="1311275"/>
          </a:xfrm>
          <a:prstGeom prst="rect">
            <a:avLst/>
          </a:prstGeom>
          <a:noFill/>
          <a:ln w="9525">
            <a:noFill/>
            <a:miter lim="800000"/>
            <a:headEnd/>
            <a:tailEnd/>
          </a:ln>
        </p:spPr>
        <p:txBody>
          <a:bodyPr>
            <a:spAutoFit/>
          </a:bodyPr>
          <a:lstStyle/>
          <a:p>
            <a:pPr eaLnBrk="0" hangingPunct="0">
              <a:defRPr/>
            </a:pPr>
            <a:r>
              <a:rPr lang="en-US" sz="2000" i="1" dirty="0">
                <a:latin typeface="+mj-lt"/>
              </a:rPr>
              <a:t>There is no equality of treatment merely by providing students with the same facilities, textbooks, teachers and curriculum; for students who do not understand English are effectively foreclosed from any meaningful education.</a:t>
            </a:r>
          </a:p>
        </p:txBody>
      </p:sp>
      <p:sp>
        <p:nvSpPr>
          <p:cNvPr id="7173" name="Rectangle 5"/>
          <p:cNvSpPr>
            <a:spLocks noChangeArrowheads="1"/>
          </p:cNvSpPr>
          <p:nvPr/>
        </p:nvSpPr>
        <p:spPr bwMode="auto">
          <a:xfrm>
            <a:off x="5486400" y="5105400"/>
            <a:ext cx="2095500" cy="641350"/>
          </a:xfrm>
          <a:prstGeom prst="rect">
            <a:avLst/>
          </a:prstGeom>
          <a:noFill/>
          <a:ln w="9525">
            <a:noFill/>
            <a:miter lim="800000"/>
            <a:headEnd/>
            <a:tailEnd/>
          </a:ln>
        </p:spPr>
        <p:txBody>
          <a:bodyPr wrap="none">
            <a:spAutoFit/>
          </a:bodyPr>
          <a:lstStyle/>
          <a:p>
            <a:pPr eaLnBrk="0" hangingPunct="0">
              <a:defRPr/>
            </a:pPr>
            <a:r>
              <a:rPr lang="en-US" dirty="0">
                <a:latin typeface="+mn-lt"/>
              </a:rPr>
              <a:t>U. S. Supreme Court</a:t>
            </a:r>
            <a:br>
              <a:rPr lang="en-US" dirty="0">
                <a:latin typeface="+mn-lt"/>
              </a:rPr>
            </a:br>
            <a:r>
              <a:rPr lang="en-US" dirty="0">
                <a:latin typeface="+mn-lt"/>
              </a:rPr>
              <a:t>Lau v. Nichols 1974</a:t>
            </a:r>
          </a:p>
        </p:txBody>
      </p:sp>
      <p:sp>
        <p:nvSpPr>
          <p:cNvPr id="7174" name="Text Box 6"/>
          <p:cNvSpPr txBox="1">
            <a:spLocks noChangeArrowheads="1"/>
          </p:cNvSpPr>
          <p:nvPr/>
        </p:nvSpPr>
        <p:spPr bwMode="auto">
          <a:xfrm>
            <a:off x="3352800" y="304800"/>
            <a:ext cx="2794000" cy="461963"/>
          </a:xfrm>
          <a:prstGeom prst="rect">
            <a:avLst/>
          </a:prstGeom>
          <a:noFill/>
          <a:ln w="9525">
            <a:noFill/>
            <a:miter lim="800000"/>
            <a:headEnd/>
            <a:tailEnd/>
          </a:ln>
        </p:spPr>
        <p:txBody>
          <a:bodyPr wrap="none">
            <a:spAutoFit/>
          </a:bodyPr>
          <a:lstStyle/>
          <a:p>
            <a:pPr eaLnBrk="0" hangingPunct="0">
              <a:defRPr/>
            </a:pPr>
            <a:r>
              <a:rPr lang="en-US" sz="2400" b="1" dirty="0">
                <a:solidFill>
                  <a:schemeClr val="accent6">
                    <a:lumMod val="75000"/>
                  </a:schemeClr>
                </a:solidFill>
                <a:latin typeface="+mj-lt"/>
              </a:rPr>
              <a:t>Lau v. Nichols (1974)</a:t>
            </a:r>
            <a:endParaRPr lang="en-US" sz="2400" b="1" dirty="0">
              <a:solidFill>
                <a:schemeClr val="accent6">
                  <a:lumMod val="75000"/>
                </a:schemeClr>
              </a:solidFill>
              <a:latin typeface="+mj-lt"/>
            </a:endParaRPr>
          </a:p>
        </p:txBody>
      </p:sp>
      <p:sp>
        <p:nvSpPr>
          <p:cNvPr id="7" name="Footer Placeholder 6"/>
          <p:cNvSpPr>
            <a:spLocks noGrp="1"/>
          </p:cNvSpPr>
          <p:nvPr>
            <p:ph type="ftr" sz="quarter" idx="11"/>
          </p:nvPr>
        </p:nvSpPr>
        <p:spPr/>
        <p:txBody>
          <a:bodyPr/>
          <a:lstStyle/>
          <a:p>
            <a:pPr>
              <a:defRPr/>
            </a:pPr>
            <a:r>
              <a:rPr lang="en-US"/>
              <a:t>AERA Brown Lecture</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AERA Brown Lecture</a:t>
            </a:r>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7172" name="Rectangle 3"/>
          <p:cNvSpPr>
            <a:spLocks noGrp="1" noChangeArrowheads="1"/>
          </p:cNvSpPr>
          <p:nvPr>
            <p:ph idx="4294967295"/>
          </p:nvPr>
        </p:nvSpPr>
        <p:spPr>
          <a:xfrm>
            <a:off x="914400" y="1600200"/>
            <a:ext cx="8229600" cy="4525963"/>
          </a:xfrm>
        </p:spPr>
        <p:txBody>
          <a:bodyPr/>
          <a:lstStyle/>
          <a:p>
            <a:pPr marL="365125" indent="-282575" eaLnBrk="1" hangingPunct="1">
              <a:lnSpc>
                <a:spcPct val="90000"/>
              </a:lnSpc>
            </a:pPr>
            <a:r>
              <a:rPr lang="en-US" sz="2400" smtClean="0">
                <a:solidFill>
                  <a:schemeClr val="bg1"/>
                </a:solidFill>
              </a:rPr>
              <a:t>(1) Whether the school system is pursuing a program informed by </a:t>
            </a:r>
            <a:r>
              <a:rPr lang="en-US" sz="2400" i="1" smtClean="0">
                <a:solidFill>
                  <a:schemeClr val="bg1"/>
                </a:solidFill>
              </a:rPr>
              <a:t>an educational theory recognized as sound </a:t>
            </a:r>
            <a:r>
              <a:rPr lang="en-US" sz="2400" smtClean="0">
                <a:solidFill>
                  <a:schemeClr val="bg1"/>
                </a:solidFill>
              </a:rPr>
              <a:t>by some experts in the field, or, at least, deemed a legitimate experimental strategy. </a:t>
            </a:r>
          </a:p>
          <a:p>
            <a:pPr marL="365125" indent="-282575" eaLnBrk="1" hangingPunct="1">
              <a:lnSpc>
                <a:spcPct val="90000"/>
              </a:lnSpc>
            </a:pPr>
            <a:r>
              <a:rPr lang="en-US" sz="2400" smtClean="0">
                <a:solidFill>
                  <a:schemeClr val="bg1"/>
                </a:solidFill>
              </a:rPr>
              <a:t>(2) Whether the programs and practices actually used by the school system are reasonably calculated to </a:t>
            </a:r>
            <a:r>
              <a:rPr lang="en-US" sz="2400" i="1" smtClean="0">
                <a:solidFill>
                  <a:schemeClr val="bg1"/>
                </a:solidFill>
              </a:rPr>
              <a:t>implement effectively</a:t>
            </a:r>
            <a:r>
              <a:rPr lang="en-US" sz="2400" smtClean="0">
                <a:solidFill>
                  <a:schemeClr val="bg1"/>
                </a:solidFill>
              </a:rPr>
              <a:t> the educational theory adopted by the school. </a:t>
            </a:r>
          </a:p>
          <a:p>
            <a:pPr marL="365125" indent="-282575" eaLnBrk="1" hangingPunct="1">
              <a:lnSpc>
                <a:spcPct val="90000"/>
              </a:lnSpc>
            </a:pPr>
            <a:r>
              <a:rPr lang="en-US" sz="2400" smtClean="0">
                <a:solidFill>
                  <a:schemeClr val="bg1"/>
                </a:solidFill>
              </a:rPr>
              <a:t>(3) Whether the school's program succeeds, after a legitimate trial, to </a:t>
            </a:r>
            <a:r>
              <a:rPr lang="en-US" sz="2400" i="1" smtClean="0">
                <a:solidFill>
                  <a:schemeClr val="bg1"/>
                </a:solidFill>
              </a:rPr>
              <a:t>produce results</a:t>
            </a:r>
            <a:r>
              <a:rPr lang="en-US" sz="2400" smtClean="0">
                <a:solidFill>
                  <a:schemeClr val="bg1"/>
                </a:solidFill>
              </a:rPr>
              <a:t> indicating that the language barriers confronting students are actually being overcome.</a:t>
            </a:r>
          </a:p>
        </p:txBody>
      </p:sp>
      <p:sp>
        <p:nvSpPr>
          <p:cNvPr id="7173"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pic>
        <p:nvPicPr>
          <p:cNvPr id="7174" name="Picture 7"/>
          <p:cNvPicPr>
            <a:picLocks noChangeAspect="1" noChangeArrowheads="1"/>
          </p:cNvPicPr>
          <p:nvPr/>
        </p:nvPicPr>
        <p:blipFill>
          <a:blip r:embed="rId3" cstate="print"/>
          <a:srcRect/>
          <a:stretch>
            <a:fillRect/>
          </a:stretch>
        </p:blipFill>
        <p:spPr bwMode="auto">
          <a:xfrm>
            <a:off x="6781800" y="762000"/>
            <a:ext cx="1905000" cy="2419350"/>
          </a:xfrm>
          <a:prstGeom prst="rect">
            <a:avLst/>
          </a:prstGeom>
          <a:noFill/>
          <a:ln w="9525">
            <a:noFill/>
            <a:miter lim="800000"/>
            <a:headEnd/>
            <a:tailEnd/>
          </a:ln>
        </p:spPr>
      </p:pic>
      <p:sp>
        <p:nvSpPr>
          <p:cNvPr id="7175" name="TextBox 7"/>
          <p:cNvSpPr txBox="1">
            <a:spLocks noChangeArrowheads="1"/>
          </p:cNvSpPr>
          <p:nvPr/>
        </p:nvSpPr>
        <p:spPr bwMode="auto">
          <a:xfrm>
            <a:off x="6283325" y="3276600"/>
            <a:ext cx="2860675" cy="338138"/>
          </a:xfrm>
          <a:prstGeom prst="rect">
            <a:avLst/>
          </a:prstGeom>
          <a:noFill/>
          <a:ln w="9525">
            <a:noFill/>
            <a:miter lim="800000"/>
            <a:headEnd/>
            <a:tailEnd/>
          </a:ln>
        </p:spPr>
        <p:txBody>
          <a:bodyPr wrap="none">
            <a:spAutoFit/>
          </a:bodyPr>
          <a:lstStyle/>
          <a:p>
            <a:r>
              <a:rPr lang="en-US" sz="1600"/>
              <a:t>Judge Carolyn Randall (King)</a:t>
            </a:r>
          </a:p>
        </p:txBody>
      </p:sp>
      <p:grpSp>
        <p:nvGrpSpPr>
          <p:cNvPr id="2" name="Group 13"/>
          <p:cNvGrpSpPr>
            <a:grpSpLocks/>
          </p:cNvGrpSpPr>
          <p:nvPr/>
        </p:nvGrpSpPr>
        <p:grpSpPr bwMode="auto">
          <a:xfrm>
            <a:off x="685800" y="1981200"/>
            <a:ext cx="5791200" cy="3505200"/>
            <a:chOff x="1219200" y="838200"/>
            <a:chExt cx="6781800" cy="4670425"/>
          </a:xfrm>
        </p:grpSpPr>
        <p:sp>
          <p:nvSpPr>
            <p:cNvPr id="7177" name="Oval 2"/>
            <p:cNvSpPr>
              <a:spLocks noChangeArrowheads="1"/>
            </p:cNvSpPr>
            <p:nvPr/>
          </p:nvSpPr>
          <p:spPr bwMode="auto">
            <a:xfrm>
              <a:off x="3505200" y="838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Sound theory</a:t>
              </a:r>
            </a:p>
          </p:txBody>
        </p:sp>
        <p:sp>
          <p:nvSpPr>
            <p:cNvPr id="7178" name="Oval 3"/>
            <p:cNvSpPr>
              <a:spLocks noChangeArrowheads="1"/>
            </p:cNvSpPr>
            <p:nvPr/>
          </p:nvSpPr>
          <p:spPr bwMode="auto">
            <a:xfrm>
              <a:off x="5715000" y="3505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Implementation</a:t>
              </a:r>
            </a:p>
          </p:txBody>
        </p:sp>
        <p:sp>
          <p:nvSpPr>
            <p:cNvPr id="7179" name="Oval 4"/>
            <p:cNvSpPr>
              <a:spLocks noChangeArrowheads="1"/>
            </p:cNvSpPr>
            <p:nvPr/>
          </p:nvSpPr>
          <p:spPr bwMode="auto">
            <a:xfrm>
              <a:off x="1219200" y="3505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Results</a:t>
              </a:r>
            </a:p>
          </p:txBody>
        </p:sp>
        <p:cxnSp>
          <p:nvCxnSpPr>
            <p:cNvPr id="7180" name="AutoShape 5"/>
            <p:cNvCxnSpPr>
              <a:cxnSpLocks noChangeShapeType="1"/>
              <a:stCxn id="7177" idx="5"/>
              <a:endCxn id="7178" idx="0"/>
            </p:cNvCxnSpPr>
            <p:nvPr/>
          </p:nvCxnSpPr>
          <p:spPr bwMode="auto">
            <a:xfrm rot="16200000" flipH="1">
              <a:off x="5636419" y="2283619"/>
              <a:ext cx="1041400" cy="1401762"/>
            </a:xfrm>
            <a:prstGeom prst="curvedConnector3">
              <a:avLst>
                <a:gd name="adj1" fmla="val 63417"/>
              </a:avLst>
            </a:prstGeom>
            <a:noFill/>
            <a:ln w="9525">
              <a:solidFill>
                <a:schemeClr val="tx1"/>
              </a:solidFill>
              <a:round/>
              <a:headEnd/>
              <a:tailEnd type="arrow" w="lg" len="lg"/>
            </a:ln>
          </p:spPr>
        </p:cxnSp>
        <p:cxnSp>
          <p:nvCxnSpPr>
            <p:cNvPr id="7181" name="AutoShape 6"/>
            <p:cNvCxnSpPr>
              <a:cxnSpLocks noChangeShapeType="1"/>
              <a:stCxn id="7178" idx="3"/>
              <a:endCxn id="7179" idx="6"/>
            </p:cNvCxnSpPr>
            <p:nvPr/>
          </p:nvCxnSpPr>
          <p:spPr bwMode="auto">
            <a:xfrm rot="16200000" flipV="1">
              <a:off x="4441032" y="3521868"/>
              <a:ext cx="673100" cy="2544763"/>
            </a:xfrm>
            <a:prstGeom prst="curvedConnector4">
              <a:avLst>
                <a:gd name="adj1" fmla="val -75472"/>
                <a:gd name="adj2" fmla="val 56583"/>
              </a:avLst>
            </a:prstGeom>
            <a:noFill/>
            <a:ln w="9525">
              <a:solidFill>
                <a:schemeClr val="tx1"/>
              </a:solidFill>
              <a:round/>
              <a:headEnd/>
              <a:tailEnd type="arrow" w="lg" len="lg"/>
            </a:ln>
          </p:spPr>
        </p:cxnSp>
        <p:cxnSp>
          <p:nvCxnSpPr>
            <p:cNvPr id="7182" name="AutoShape 7"/>
            <p:cNvCxnSpPr>
              <a:cxnSpLocks noChangeShapeType="1"/>
              <a:stCxn id="7179" idx="0"/>
              <a:endCxn id="7177" idx="3"/>
            </p:cNvCxnSpPr>
            <p:nvPr/>
          </p:nvCxnSpPr>
          <p:spPr bwMode="auto">
            <a:xfrm rot="-5400000">
              <a:off x="2580482" y="2245518"/>
              <a:ext cx="1041400" cy="1477963"/>
            </a:xfrm>
            <a:prstGeom prst="curvedConnector3">
              <a:avLst>
                <a:gd name="adj1" fmla="val 36583"/>
              </a:avLst>
            </a:prstGeom>
            <a:noFill/>
            <a:ln w="9525">
              <a:solidFill>
                <a:schemeClr val="tx1"/>
              </a:solidFill>
              <a:prstDash val="dash"/>
              <a:round/>
              <a:headEnd/>
              <a:tailEnd type="arrow" w="lg" len="lg"/>
            </a:ln>
          </p:spPr>
        </p:cxnSp>
        <p:cxnSp>
          <p:nvCxnSpPr>
            <p:cNvPr id="7183" name="AutoShape 8"/>
            <p:cNvCxnSpPr>
              <a:cxnSpLocks noChangeShapeType="1"/>
              <a:stCxn id="7179" idx="0"/>
              <a:endCxn id="7178" idx="1"/>
            </p:cNvCxnSpPr>
            <p:nvPr/>
          </p:nvCxnSpPr>
          <p:spPr bwMode="auto">
            <a:xfrm rot="5400000" flipV="1">
              <a:off x="4066382" y="1801018"/>
              <a:ext cx="279400" cy="3687763"/>
            </a:xfrm>
            <a:prstGeom prst="curvedConnector3">
              <a:avLst>
                <a:gd name="adj1" fmla="val -81819"/>
              </a:avLst>
            </a:prstGeom>
            <a:noFill/>
            <a:ln w="9525">
              <a:solidFill>
                <a:schemeClr val="tx1"/>
              </a:solidFill>
              <a:prstDash val="dash"/>
              <a:round/>
              <a:headEnd/>
              <a:tailEnd type="arrow" w="lg" len="lg"/>
            </a:ln>
          </p:spPr>
        </p:cxnSp>
        <p:sp>
          <p:nvSpPr>
            <p:cNvPr id="7184" name="Text Box 9"/>
            <p:cNvSpPr txBox="1">
              <a:spLocks noChangeArrowheads="1"/>
            </p:cNvSpPr>
            <p:nvPr/>
          </p:nvSpPr>
          <p:spPr bwMode="auto">
            <a:xfrm>
              <a:off x="5851525" y="2627313"/>
              <a:ext cx="1047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examine</a:t>
              </a:r>
            </a:p>
          </p:txBody>
        </p:sp>
        <p:sp>
          <p:nvSpPr>
            <p:cNvPr id="7185" name="Text Box 10"/>
            <p:cNvSpPr txBox="1">
              <a:spLocks noChangeArrowheads="1"/>
            </p:cNvSpPr>
            <p:nvPr/>
          </p:nvSpPr>
          <p:spPr bwMode="auto">
            <a:xfrm>
              <a:off x="4022725" y="5141913"/>
              <a:ext cx="1047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evaluate</a:t>
              </a:r>
            </a:p>
          </p:txBody>
        </p:sp>
        <p:sp>
          <p:nvSpPr>
            <p:cNvPr id="7186" name="Text Box 11"/>
            <p:cNvSpPr txBox="1">
              <a:spLocks noChangeArrowheads="1"/>
            </p:cNvSpPr>
            <p:nvPr/>
          </p:nvSpPr>
          <p:spPr bwMode="auto">
            <a:xfrm>
              <a:off x="4038600" y="3352800"/>
              <a:ext cx="844550" cy="366713"/>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reform</a:t>
              </a:r>
            </a:p>
          </p:txBody>
        </p:sp>
        <p:sp>
          <p:nvSpPr>
            <p:cNvPr id="7187" name="Text Box 12"/>
            <p:cNvSpPr txBox="1">
              <a:spLocks noChangeArrowheads="1"/>
            </p:cNvSpPr>
            <p:nvPr/>
          </p:nvSpPr>
          <p:spPr bwMode="auto">
            <a:xfrm>
              <a:off x="2727325" y="2703513"/>
              <a:ext cx="793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revise</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p:cNvSpPr>
          <p:nvPr>
            <p:ph type="title"/>
          </p:nvPr>
        </p:nvSpPr>
        <p:spPr/>
        <p:txBody>
          <a:bodyPr/>
          <a:lstStyle/>
          <a:p>
            <a:r>
              <a:rPr lang="en-US" smtClean="0">
                <a:solidFill>
                  <a:srgbClr val="FF6600"/>
                </a:solidFill>
              </a:rPr>
              <a:t>Sound theory?</a:t>
            </a:r>
          </a:p>
        </p:txBody>
      </p:sp>
      <p:sp>
        <p:nvSpPr>
          <p:cNvPr id="2" name="Footer Placeholder 1"/>
          <p:cNvSpPr>
            <a:spLocks noGrp="1"/>
          </p:cNvSpPr>
          <p:nvPr>
            <p:ph type="ftr" sz="quarter" idx="11"/>
          </p:nvPr>
        </p:nvSpPr>
        <p:spPr/>
        <p:txBody>
          <a:bodyPr/>
          <a:lstStyle/>
          <a:p>
            <a:pPr>
              <a:defRPr/>
            </a:pPr>
            <a:r>
              <a:rPr lang="en-US" smtClean="0"/>
              <a:t>AERA Brown Lecture</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hakuta\Desktop\2010-10-12\Top-2.jpg"/>
          <p:cNvPicPr>
            <a:picLocks noChangeAspect="1" noChangeArrowheads="1"/>
          </p:cNvPicPr>
          <p:nvPr/>
        </p:nvPicPr>
        <p:blipFill>
          <a:blip r:embed="rId2" cstate="print"/>
          <a:srcRect/>
          <a:stretch>
            <a:fillRect/>
          </a:stretch>
        </p:blipFill>
        <p:spPr bwMode="auto">
          <a:xfrm>
            <a:off x="1676400" y="1981200"/>
            <a:ext cx="5891213" cy="4054475"/>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en-US"/>
              <a:t>AERA Brown Lecture</a:t>
            </a:r>
          </a:p>
        </p:txBody>
      </p:sp>
      <p:sp>
        <p:nvSpPr>
          <p:cNvPr id="14340" name="Title 2"/>
          <p:cNvSpPr>
            <a:spLocks noGrp="1"/>
          </p:cNvSpPr>
          <p:nvPr>
            <p:ph type="title" idx="4294967295"/>
          </p:nvPr>
        </p:nvSpPr>
        <p:spPr>
          <a:xfrm>
            <a:off x="0" y="274638"/>
            <a:ext cx="9144000" cy="1143000"/>
          </a:xfrm>
        </p:spPr>
        <p:txBody>
          <a:bodyPr/>
          <a:lstStyle/>
          <a:p>
            <a:pPr eaLnBrk="1" hangingPunct="1">
              <a:defRPr/>
            </a:pPr>
            <a:r>
              <a:rPr lang="en-US" dirty="0" smtClean="0">
                <a:solidFill>
                  <a:schemeClr val="accent6">
                    <a:lumMod val="75000"/>
                  </a:schemeClr>
                </a:solidFill>
              </a:rPr>
              <a:t>A couple of cognitive scientists…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title"/>
          </p:nvPr>
        </p:nvSpPr>
        <p:spPr/>
        <p:txBody>
          <a:bodyPr/>
          <a:lstStyle/>
          <a:p>
            <a:pPr eaLnBrk="1" hangingPunct="1">
              <a:defRPr/>
            </a:pPr>
            <a:r>
              <a:rPr lang="en-US" dirty="0" smtClean="0">
                <a:solidFill>
                  <a:schemeClr val="accent6">
                    <a:lumMod val="75000"/>
                  </a:schemeClr>
                </a:solidFill>
              </a:rPr>
              <a:t>Center for Applied Linguistics</a:t>
            </a:r>
          </a:p>
        </p:txBody>
      </p:sp>
      <p:pic>
        <p:nvPicPr>
          <p:cNvPr id="10243" name="Picture 4"/>
          <p:cNvPicPr>
            <a:picLocks noGrp="1" noChangeAspect="1" noChangeArrowheads="1"/>
          </p:cNvPicPr>
          <p:nvPr>
            <p:ph idx="1"/>
          </p:nvPr>
        </p:nvPicPr>
        <p:blipFill>
          <a:blip r:embed="rId2" cstate="print"/>
          <a:srcRect/>
          <a:stretch>
            <a:fillRect/>
          </a:stretch>
        </p:blipFill>
        <p:spPr>
          <a:xfrm>
            <a:off x="1549400" y="1600200"/>
            <a:ext cx="6045200" cy="4525963"/>
          </a:xfrm>
          <a:noFill/>
        </p:spPr>
      </p:pic>
      <p:sp>
        <p:nvSpPr>
          <p:cNvPr id="4" name="Footer Placeholder 3"/>
          <p:cNvSpPr>
            <a:spLocks noGrp="1"/>
          </p:cNvSpPr>
          <p:nvPr>
            <p:ph type="ftr" sz="quarter" idx="11"/>
          </p:nvPr>
        </p:nvSpPr>
        <p:spPr/>
        <p:txBody>
          <a:bodyPr/>
          <a:lstStyle/>
          <a:p>
            <a:pPr>
              <a:defRPr/>
            </a:pPr>
            <a:r>
              <a:rPr lang="en-US"/>
              <a:t>AERA Brown Lecture</a:t>
            </a:r>
          </a:p>
        </p:txBody>
      </p:sp>
      <p:pic>
        <p:nvPicPr>
          <p:cNvPr id="16391" name="Picture 7"/>
          <p:cNvPicPr>
            <a:picLocks noChangeAspect="1" noChangeArrowheads="1"/>
          </p:cNvPicPr>
          <p:nvPr/>
        </p:nvPicPr>
        <p:blipFill>
          <a:blip r:embed="rId3" cstate="print"/>
          <a:srcRect/>
          <a:stretch>
            <a:fillRect/>
          </a:stretch>
        </p:blipFill>
        <p:spPr bwMode="auto">
          <a:xfrm>
            <a:off x="5486400" y="1600200"/>
            <a:ext cx="2133600" cy="2744031"/>
          </a:xfrm>
          <a:prstGeom prst="rect">
            <a:avLst/>
          </a:prstGeom>
          <a:noFill/>
          <a:ln w="9525">
            <a:noFill/>
            <a:miter lim="800000"/>
            <a:headEnd/>
            <a:tailEnd/>
          </a:ln>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rtlCol="0">
            <a:noAutofit/>
          </a:bodyPr>
          <a:lstStyle/>
          <a:p>
            <a:pPr eaLnBrk="1" fontAlgn="auto" hangingPunct="1">
              <a:spcAft>
                <a:spcPts val="0"/>
              </a:spcAft>
              <a:defRPr/>
            </a:pPr>
            <a:r>
              <a:rPr lang="en-US" sz="3600" dirty="0" smtClean="0">
                <a:solidFill>
                  <a:schemeClr val="accent6">
                    <a:lumMod val="75000"/>
                  </a:schemeClr>
                </a:solidFill>
              </a:rPr>
              <a:t>A long history of negativity about immigrants, bilingualism and bilinguals…</a:t>
            </a:r>
          </a:p>
        </p:txBody>
      </p:sp>
      <p:sp>
        <p:nvSpPr>
          <p:cNvPr id="11267" name="Rectangle 3"/>
          <p:cNvSpPr>
            <a:spLocks noGrp="1" noChangeArrowheads="1"/>
          </p:cNvSpPr>
          <p:nvPr>
            <p:ph idx="1"/>
          </p:nvPr>
        </p:nvSpPr>
        <p:spPr>
          <a:xfrm>
            <a:off x="457200" y="1905000"/>
            <a:ext cx="6172200" cy="4525963"/>
          </a:xfrm>
        </p:spPr>
        <p:txBody>
          <a:bodyPr/>
          <a:lstStyle/>
          <a:p>
            <a:pPr eaLnBrk="1" hangingPunct="1">
              <a:buFontTx/>
              <a:buNone/>
            </a:pPr>
            <a:r>
              <a:rPr lang="en-US" sz="2800" smtClean="0"/>
              <a:t>  “These immigrants are beaten men from beaten races, representing the worst failures in the struggle for existence…. Europe is allowing its slums and its most stagnant reservoirs of degraded peasantry to be drained off upon our soil.”</a:t>
            </a:r>
          </a:p>
          <a:p>
            <a:pPr eaLnBrk="1" hangingPunct="1">
              <a:buFontTx/>
              <a:buNone/>
            </a:pPr>
            <a:r>
              <a:rPr lang="en-US" sz="2800" smtClean="0"/>
              <a:t>                     -- </a:t>
            </a:r>
            <a:r>
              <a:rPr lang="en-US" sz="2000" i="1" smtClean="0"/>
              <a:t>Francis A. Walker, President of M.I.T.</a:t>
            </a:r>
          </a:p>
        </p:txBody>
      </p:sp>
      <p:sp>
        <p:nvSpPr>
          <p:cNvPr id="4" name="Footer Placeholder 3"/>
          <p:cNvSpPr>
            <a:spLocks noGrp="1"/>
          </p:cNvSpPr>
          <p:nvPr>
            <p:ph type="ftr" sz="quarter" idx="11"/>
          </p:nvPr>
        </p:nvSpPr>
        <p:spPr/>
        <p:txBody>
          <a:bodyPr/>
          <a:lstStyle/>
          <a:p>
            <a:pPr>
              <a:defRPr/>
            </a:pPr>
            <a:r>
              <a:rPr lang="en-US"/>
              <a:t>AERA Brown Lecture</a:t>
            </a:r>
          </a:p>
        </p:txBody>
      </p:sp>
      <p:pic>
        <p:nvPicPr>
          <p:cNvPr id="11269" name="Picture 5"/>
          <p:cNvPicPr>
            <a:picLocks noChangeAspect="1" noChangeArrowheads="1"/>
          </p:cNvPicPr>
          <p:nvPr/>
        </p:nvPicPr>
        <p:blipFill>
          <a:blip r:embed="rId2" cstate="print"/>
          <a:srcRect/>
          <a:stretch>
            <a:fillRect/>
          </a:stretch>
        </p:blipFill>
        <p:spPr bwMode="auto">
          <a:xfrm>
            <a:off x="6629400" y="4038600"/>
            <a:ext cx="1990725" cy="2295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endParaRPr lang="en-US" smtClean="0"/>
          </a:p>
        </p:txBody>
      </p:sp>
      <p:sp>
        <p:nvSpPr>
          <p:cNvPr id="12291" name="Rectangle 3"/>
          <p:cNvSpPr>
            <a:spLocks noGrp="1" noChangeArrowheads="1"/>
          </p:cNvSpPr>
          <p:nvPr>
            <p:ph idx="1"/>
          </p:nvPr>
        </p:nvSpPr>
        <p:spPr/>
        <p:txBody>
          <a:bodyPr/>
          <a:lstStyle/>
          <a:p>
            <a:pPr eaLnBrk="1" hangingPunct="1"/>
            <a:endParaRPr lang="en-US" smtClean="0"/>
          </a:p>
        </p:txBody>
      </p:sp>
      <p:sp>
        <p:nvSpPr>
          <p:cNvPr id="6" name="Footer Placeholder 5"/>
          <p:cNvSpPr>
            <a:spLocks noGrp="1"/>
          </p:cNvSpPr>
          <p:nvPr>
            <p:ph type="ftr" sz="quarter" idx="11"/>
          </p:nvPr>
        </p:nvSpPr>
        <p:spPr/>
        <p:txBody>
          <a:bodyPr/>
          <a:lstStyle/>
          <a:p>
            <a:pPr>
              <a:defRPr/>
            </a:pPr>
            <a:r>
              <a:rPr lang="en-US"/>
              <a:t>AERA Brown Lecture</a:t>
            </a:r>
          </a:p>
        </p:txBody>
      </p:sp>
      <p:pic>
        <p:nvPicPr>
          <p:cNvPr id="12293" name="Picture 4" descr="Dorothea McCarthy"/>
          <p:cNvPicPr>
            <a:picLocks noChangeAspect="1" noChangeArrowheads="1"/>
          </p:cNvPicPr>
          <p:nvPr/>
        </p:nvPicPr>
        <p:blipFill>
          <a:blip r:embed="rId2" cstate="print"/>
          <a:srcRect/>
          <a:stretch>
            <a:fillRect/>
          </a:stretch>
        </p:blipFill>
        <p:spPr bwMode="auto">
          <a:xfrm>
            <a:off x="457200" y="381000"/>
            <a:ext cx="4095750" cy="6172200"/>
          </a:xfrm>
          <a:prstGeom prst="rect">
            <a:avLst/>
          </a:prstGeom>
          <a:noFill/>
          <a:ln w="9525">
            <a:noFill/>
            <a:miter lim="800000"/>
            <a:headEnd/>
            <a:tailEnd/>
          </a:ln>
        </p:spPr>
      </p:pic>
      <p:sp>
        <p:nvSpPr>
          <p:cNvPr id="12294" name="Text Box 5"/>
          <p:cNvSpPr txBox="1">
            <a:spLocks noChangeArrowheads="1"/>
          </p:cNvSpPr>
          <p:nvPr/>
        </p:nvSpPr>
        <p:spPr bwMode="auto">
          <a:xfrm>
            <a:off x="5181600" y="1143000"/>
            <a:ext cx="3216275" cy="3749675"/>
          </a:xfrm>
          <a:prstGeom prst="rect">
            <a:avLst/>
          </a:prstGeom>
          <a:noFill/>
          <a:ln w="9525">
            <a:noFill/>
            <a:miter lim="800000"/>
            <a:headEnd/>
            <a:tailEnd/>
          </a:ln>
        </p:spPr>
        <p:txBody>
          <a:bodyPr>
            <a:spAutoFit/>
          </a:bodyPr>
          <a:lstStyle/>
          <a:p>
            <a:r>
              <a:rPr lang="en-US" sz="2000"/>
              <a:t>“There can be no doubt that the child reared in a bilingual environment is handicapped in his language growth.  One can debate the issue as to whether speech facility in two languages is worth the consequent retardation in the language of the realm.”</a:t>
            </a:r>
          </a:p>
          <a:p>
            <a:endParaRPr lang="en-US" sz="2000"/>
          </a:p>
          <a:p>
            <a:r>
              <a:rPr lang="en-US" sz="2000" i="1"/>
              <a:t>-George Thompson (1952)</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reagan cabinet"/>
          <p:cNvPicPr>
            <a:picLocks noChangeAspect="1" noChangeArrowheads="1"/>
          </p:cNvPicPr>
          <p:nvPr/>
        </p:nvPicPr>
        <p:blipFill>
          <a:blip r:embed="rId2" cstate="print"/>
          <a:srcRect/>
          <a:stretch>
            <a:fillRect/>
          </a:stretch>
        </p:blipFill>
        <p:spPr bwMode="auto">
          <a:xfrm>
            <a:off x="1143000" y="1524000"/>
            <a:ext cx="6934200" cy="4616450"/>
          </a:xfrm>
          <a:prstGeom prst="rect">
            <a:avLst/>
          </a:prstGeom>
          <a:noFill/>
          <a:ln w="9525">
            <a:noFill/>
            <a:miter lim="800000"/>
            <a:headEnd/>
            <a:tailEnd/>
          </a:ln>
        </p:spPr>
      </p:pic>
      <p:sp>
        <p:nvSpPr>
          <p:cNvPr id="13315" name="Text Box 3"/>
          <p:cNvSpPr txBox="1">
            <a:spLocks noChangeArrowheads="1"/>
          </p:cNvSpPr>
          <p:nvPr/>
        </p:nvSpPr>
        <p:spPr bwMode="auto">
          <a:xfrm>
            <a:off x="7680325" y="117475"/>
            <a:ext cx="184150" cy="457200"/>
          </a:xfrm>
          <a:prstGeom prst="rect">
            <a:avLst/>
          </a:prstGeom>
          <a:noFill/>
          <a:ln w="9525">
            <a:noFill/>
            <a:miter lim="800000"/>
            <a:headEnd/>
            <a:tailEnd/>
          </a:ln>
        </p:spPr>
        <p:txBody>
          <a:bodyPr wrap="none">
            <a:spAutoFit/>
          </a:bodyPr>
          <a:lstStyle/>
          <a:p>
            <a:pPr eaLnBrk="0" hangingPunct="0"/>
            <a:endParaRPr lang="en-US" sz="2400">
              <a:latin typeface="Times New Roman" pitchFamily="18" charset="0"/>
            </a:endParaRPr>
          </a:p>
        </p:txBody>
      </p:sp>
      <p:sp>
        <p:nvSpPr>
          <p:cNvPr id="5" name="Title 4"/>
          <p:cNvSpPr>
            <a:spLocks noGrp="1"/>
          </p:cNvSpPr>
          <p:nvPr>
            <p:ph type="title"/>
          </p:nvPr>
        </p:nvSpPr>
        <p:spPr/>
        <p:txBody>
          <a:bodyPr>
            <a:normAutofit fontScale="90000"/>
          </a:bodyPr>
          <a:lstStyle/>
          <a:p>
            <a:pPr>
              <a:defRPr/>
            </a:pPr>
            <a:r>
              <a:rPr lang="en-US" sz="4000" dirty="0" smtClean="0">
                <a:solidFill>
                  <a:schemeClr val="accent6">
                    <a:lumMod val="75000"/>
                  </a:schemeClr>
                </a:solidFill>
              </a:rPr>
              <a:t>Reagan Cabinet and Secretary of Education William Bennett</a:t>
            </a:r>
            <a:endParaRPr lang="en-US" sz="4000" dirty="0">
              <a:solidFill>
                <a:schemeClr val="accent6">
                  <a:lumMod val="75000"/>
                </a:schemeClr>
              </a:solidFill>
            </a:endParaRPr>
          </a:p>
        </p:txBody>
      </p:sp>
      <p:sp>
        <p:nvSpPr>
          <p:cNvPr id="4" name="Footer Placeholder 3"/>
          <p:cNvSpPr>
            <a:spLocks noGrp="1"/>
          </p:cNvSpPr>
          <p:nvPr>
            <p:ph type="ftr" sz="quarter" idx="11"/>
          </p:nvPr>
        </p:nvSpPr>
        <p:spPr/>
        <p:txBody>
          <a:bodyPr/>
          <a:lstStyle/>
          <a:p>
            <a:pPr>
              <a:defRPr/>
            </a:pPr>
            <a:r>
              <a:rPr lang="en-US"/>
              <a:t>AERA Brown Lecture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defRPr/>
            </a:pPr>
            <a:r>
              <a:rPr lang="en-US" dirty="0" smtClean="0">
                <a:solidFill>
                  <a:schemeClr val="accent6">
                    <a:lumMod val="75000"/>
                  </a:schemeClr>
                </a:solidFill>
              </a:rPr>
              <a:t>Bilingual Education</a:t>
            </a:r>
          </a:p>
        </p:txBody>
      </p:sp>
      <p:sp>
        <p:nvSpPr>
          <p:cNvPr id="14339" name="Content Placeholder 2"/>
          <p:cNvSpPr>
            <a:spLocks noGrp="1"/>
          </p:cNvSpPr>
          <p:nvPr>
            <p:ph idx="1"/>
          </p:nvPr>
        </p:nvSpPr>
        <p:spPr>
          <a:xfrm>
            <a:off x="457200" y="2255838"/>
            <a:ext cx="8229600" cy="4525962"/>
          </a:xfrm>
        </p:spPr>
        <p:txBody>
          <a:bodyPr/>
          <a:lstStyle/>
          <a:p>
            <a:pPr eaLnBrk="1" hangingPunct="1"/>
            <a:r>
              <a:rPr lang="en-US" sz="2400" smtClean="0"/>
              <a:t>“Despite a Federal investment of $1.7 billion over 17 years (currently about $139 million annually), research has not shown transitional bilingual education to be more successful than other methods of instruction in helping non-English speaking children become prificient in English. “ (William Bennett, Sept. 26, 1985)</a:t>
            </a:r>
          </a:p>
          <a:p>
            <a:pPr eaLnBrk="1" hangingPunct="1"/>
            <a:r>
              <a:rPr lang="en-US" sz="2400" smtClean="0"/>
              <a:t>Cap on SAIPs (Special Alternative Instructional Programs).</a:t>
            </a:r>
          </a:p>
          <a:p>
            <a:pPr eaLnBrk="1" hangingPunct="1"/>
            <a:r>
              <a:rPr lang="en-US" sz="2400" smtClean="0"/>
              <a:t>Limit on length of service provided.</a:t>
            </a:r>
          </a:p>
        </p:txBody>
      </p:sp>
      <p:sp>
        <p:nvSpPr>
          <p:cNvPr id="4" name="Footer Placeholder 3"/>
          <p:cNvSpPr>
            <a:spLocks noGrp="1"/>
          </p:cNvSpPr>
          <p:nvPr>
            <p:ph type="ftr" sz="quarter" idx="11"/>
          </p:nvPr>
        </p:nvSpPr>
        <p:spPr/>
        <p:txBody>
          <a:bodyPr/>
          <a:lstStyle/>
          <a:p>
            <a:pPr>
              <a:defRPr/>
            </a:pPr>
            <a:r>
              <a:rPr lang="en-US"/>
              <a:t>AERA Brown Lecture</a:t>
            </a:r>
          </a:p>
        </p:txBody>
      </p:sp>
      <p:pic>
        <p:nvPicPr>
          <p:cNvPr id="14341" name="Picture 5"/>
          <p:cNvPicPr>
            <a:picLocks noChangeAspect="1" noChangeArrowheads="1"/>
          </p:cNvPicPr>
          <p:nvPr/>
        </p:nvPicPr>
        <p:blipFill>
          <a:blip r:embed="rId2" cstate="print"/>
          <a:srcRect/>
          <a:stretch>
            <a:fillRect/>
          </a:stretch>
        </p:blipFill>
        <p:spPr bwMode="auto">
          <a:xfrm>
            <a:off x="914400" y="228600"/>
            <a:ext cx="1143000" cy="1387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590800" y="427038"/>
          <a:ext cx="7467600" cy="5592762"/>
        </p:xfrm>
        <a:graphic>
          <a:graphicData uri="http://schemas.openxmlformats.org/presentationml/2006/ole">
            <p:oleObj spid="_x0000_s1026" name="Slide" r:id="rId3" imgW="4192418" imgH="3145503" progId="PowerPoint.Slide.8">
              <p:embed/>
            </p:oleObj>
          </a:graphicData>
        </a:graphic>
      </p:graphicFrame>
      <p:sp>
        <p:nvSpPr>
          <p:cNvPr id="4" name="Footer Placeholder 3"/>
          <p:cNvSpPr>
            <a:spLocks noGrp="1"/>
          </p:cNvSpPr>
          <p:nvPr>
            <p:ph type="ftr" sz="quarter" idx="11"/>
          </p:nvPr>
        </p:nvSpPr>
        <p:spPr/>
        <p:txBody>
          <a:bodyPr/>
          <a:lstStyle/>
          <a:p>
            <a:pPr>
              <a:defRPr/>
            </a:pPr>
            <a:r>
              <a:rPr lang="en-US"/>
              <a:t>AERA Brown Lecture</a:t>
            </a:r>
          </a:p>
        </p:txBody>
      </p:sp>
      <p:sp>
        <p:nvSpPr>
          <p:cNvPr id="5" name="TextBox 4"/>
          <p:cNvSpPr txBox="1"/>
          <p:nvPr/>
        </p:nvSpPr>
        <p:spPr>
          <a:xfrm>
            <a:off x="693738" y="533400"/>
            <a:ext cx="7734300" cy="523875"/>
          </a:xfrm>
          <a:prstGeom prst="rect">
            <a:avLst/>
          </a:prstGeom>
          <a:noFill/>
        </p:spPr>
        <p:txBody>
          <a:bodyPr wrap="none">
            <a:spAutoFit/>
          </a:bodyPr>
          <a:lstStyle/>
          <a:p>
            <a:pPr>
              <a:defRPr/>
            </a:pPr>
            <a:r>
              <a:rPr lang="en-US" sz="2800" dirty="0">
                <a:solidFill>
                  <a:schemeClr val="accent6">
                    <a:lumMod val="75000"/>
                  </a:schemeClr>
                </a:solidFill>
              </a:rPr>
              <a:t>Bilingual Education v. English-Only Horse Race</a:t>
            </a:r>
          </a:p>
        </p:txBody>
      </p:sp>
      <p:sp>
        <p:nvSpPr>
          <p:cNvPr id="6" name="Rectangle 5"/>
          <p:cNvSpPr/>
          <p:nvPr/>
        </p:nvSpPr>
        <p:spPr>
          <a:xfrm rot="19066826">
            <a:off x="-221500" y="2011599"/>
            <a:ext cx="5076855" cy="1754326"/>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defRPr/>
            </a:pPr>
            <a:r>
              <a:rPr lang="en-US" sz="5400" b="1" dirty="0">
                <a:ln/>
                <a:solidFill>
                  <a:schemeClr val="accent3"/>
                </a:solidFill>
              </a:rPr>
              <a:t>One kind of theory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2133600" y="1571625"/>
            <a:ext cx="4876800" cy="3714750"/>
          </a:xfrm>
          <a:prstGeom prst="rect">
            <a:avLst/>
          </a:prstGeom>
          <a:noFill/>
          <a:ln w="9525">
            <a:noFill/>
            <a:miter lim="800000"/>
            <a:headEnd/>
            <a:tailEnd/>
          </a:ln>
        </p:spPr>
      </p:pic>
      <p:sp>
        <p:nvSpPr>
          <p:cNvPr id="23555" name="Title 2"/>
          <p:cNvSpPr>
            <a:spLocks noGrp="1"/>
          </p:cNvSpPr>
          <p:nvPr>
            <p:ph type="title"/>
          </p:nvPr>
        </p:nvSpPr>
        <p:spPr/>
        <p:txBody>
          <a:bodyPr>
            <a:normAutofit fontScale="90000"/>
          </a:bodyPr>
          <a:lstStyle/>
          <a:p>
            <a:pPr eaLnBrk="1" hangingPunct="1">
              <a:defRPr/>
            </a:pPr>
            <a:r>
              <a:rPr lang="en-US" dirty="0" smtClean="0">
                <a:solidFill>
                  <a:schemeClr val="accent6">
                    <a:lumMod val="75000"/>
                  </a:schemeClr>
                </a:solidFill>
              </a:rPr>
              <a:t>Sen. Claiborne Pell: </a:t>
            </a:r>
            <a:br>
              <a:rPr lang="en-US" dirty="0" smtClean="0">
                <a:solidFill>
                  <a:schemeClr val="accent6">
                    <a:lumMod val="75000"/>
                  </a:schemeClr>
                </a:solidFill>
              </a:rPr>
            </a:br>
            <a:r>
              <a:rPr lang="en-US" dirty="0" smtClean="0">
                <a:solidFill>
                  <a:schemeClr val="accent6">
                    <a:lumMod val="75000"/>
                  </a:schemeClr>
                </a:solidFill>
              </a:rPr>
              <a:t>“It should be 6 months”</a:t>
            </a:r>
          </a:p>
        </p:txBody>
      </p:sp>
      <p:sp>
        <p:nvSpPr>
          <p:cNvPr id="4" name="Footer Placeholder 3"/>
          <p:cNvSpPr>
            <a:spLocks noGrp="1"/>
          </p:cNvSpPr>
          <p:nvPr>
            <p:ph type="ftr" sz="quarter" idx="11"/>
          </p:nvPr>
        </p:nvSpPr>
        <p:spPr/>
        <p:txBody>
          <a:bodyPr/>
          <a:lstStyle/>
          <a:p>
            <a:pPr>
              <a:defRPr/>
            </a:pPr>
            <a:r>
              <a:rPr lang="en-US"/>
              <a:t>AERA Brown Lecture</a:t>
            </a:r>
          </a:p>
        </p:txBody>
      </p:sp>
      <p:sp>
        <p:nvSpPr>
          <p:cNvPr id="5" name="Rectangle 4"/>
          <p:cNvSpPr/>
          <p:nvPr/>
        </p:nvSpPr>
        <p:spPr>
          <a:xfrm>
            <a:off x="152400" y="5555159"/>
            <a:ext cx="9256530" cy="769441"/>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defRPr/>
            </a:pPr>
            <a:r>
              <a:rPr lang="en-US" sz="4400" b="1" dirty="0">
                <a:ln/>
                <a:solidFill>
                  <a:schemeClr val="accent3"/>
                </a:solidFill>
              </a:rPr>
              <a:t>Another kind of theory…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Filmnacht5"/>
          <p:cNvPicPr>
            <a:picLocks noChangeAspect="1" noChangeArrowheads="1"/>
          </p:cNvPicPr>
          <p:nvPr/>
        </p:nvPicPr>
        <p:blipFill>
          <a:blip r:embed="rId2" cstate="print"/>
          <a:srcRect/>
          <a:stretch>
            <a:fillRect/>
          </a:stretch>
        </p:blipFill>
        <p:spPr bwMode="auto">
          <a:xfrm>
            <a:off x="3352800" y="457200"/>
            <a:ext cx="3251200" cy="5867400"/>
          </a:xfrm>
          <a:prstGeom prst="rect">
            <a:avLst/>
          </a:prstGeom>
          <a:noFill/>
          <a:ln w="9525">
            <a:noFill/>
            <a:miter lim="800000"/>
            <a:headEnd/>
            <a:tailEnd/>
          </a:ln>
        </p:spPr>
      </p:pic>
      <p:sp>
        <p:nvSpPr>
          <p:cNvPr id="16387" name="AutoShape 7"/>
          <p:cNvSpPr>
            <a:spLocks noChangeArrowheads="1"/>
          </p:cNvSpPr>
          <p:nvPr/>
        </p:nvSpPr>
        <p:spPr bwMode="auto">
          <a:xfrm>
            <a:off x="5867400" y="2971800"/>
            <a:ext cx="3276600" cy="1981200"/>
          </a:xfrm>
          <a:prstGeom prst="cloudCallout">
            <a:avLst>
              <a:gd name="adj1" fmla="val -48171"/>
              <a:gd name="adj2" fmla="val 56417"/>
            </a:avLst>
          </a:prstGeom>
          <a:solidFill>
            <a:schemeClr val="accent1"/>
          </a:solidFill>
          <a:ln w="9525">
            <a:solidFill>
              <a:schemeClr val="tx1"/>
            </a:solidFill>
            <a:round/>
            <a:headEnd/>
            <a:tailEnd/>
          </a:ln>
        </p:spPr>
        <p:txBody>
          <a:bodyPr/>
          <a:lstStyle/>
          <a:p>
            <a:pPr algn="ctr"/>
            <a:r>
              <a:rPr lang="en-US" sz="2000"/>
              <a:t>I think that bilingualism is a good thing…</a:t>
            </a:r>
          </a:p>
        </p:txBody>
      </p:sp>
      <p:sp>
        <p:nvSpPr>
          <p:cNvPr id="4" name="Footer Placeholder 3"/>
          <p:cNvSpPr>
            <a:spLocks noGrp="1"/>
          </p:cNvSpPr>
          <p:nvPr>
            <p:ph type="ftr" sz="quarter" idx="11"/>
          </p:nvPr>
        </p:nvSpPr>
        <p:spPr/>
        <p:txBody>
          <a:bodyPr/>
          <a:lstStyle/>
          <a:p>
            <a:pPr>
              <a:defRPr/>
            </a:pPr>
            <a:r>
              <a:rPr lang="en-US"/>
              <a:t>AERA Brown Lecture</a:t>
            </a:r>
          </a:p>
        </p:txBody>
      </p:sp>
      <p:sp>
        <p:nvSpPr>
          <p:cNvPr id="5" name="Rectangle 4"/>
          <p:cNvSpPr/>
          <p:nvPr/>
        </p:nvSpPr>
        <p:spPr>
          <a:xfrm rot="18279038">
            <a:off x="-987227" y="2749849"/>
            <a:ext cx="5421677" cy="769441"/>
          </a:xfrm>
          <a:prstGeom prst="rect">
            <a:avLst/>
          </a:prstGeom>
          <a:noFill/>
        </p:spPr>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defRPr/>
            </a:pPr>
            <a:r>
              <a:rPr lang="en-US" sz="4400" b="1" dirty="0">
                <a:ln/>
                <a:solidFill>
                  <a:schemeClr val="accent3"/>
                </a:solidFill>
              </a:rPr>
              <a:t>My kind of theory…</a:t>
            </a:r>
          </a:p>
        </p:txBody>
      </p:sp>
      <p:pic>
        <p:nvPicPr>
          <p:cNvPr id="16390" name="Picture 2" descr="C:\Users\hakuta\Desktop\2010-10-12\Top.jpg"/>
          <p:cNvPicPr>
            <a:picLocks noChangeAspect="1" noChangeArrowheads="1"/>
          </p:cNvPicPr>
          <p:nvPr/>
        </p:nvPicPr>
        <p:blipFill>
          <a:blip r:embed="rId3" cstate="print"/>
          <a:srcRect/>
          <a:stretch>
            <a:fillRect/>
          </a:stretch>
        </p:blipFill>
        <p:spPr bwMode="auto">
          <a:xfrm>
            <a:off x="8305800" y="3124200"/>
            <a:ext cx="558800" cy="788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FChinese"/>
          <p:cNvPicPr>
            <a:picLocks noChangeAspect="1" noChangeArrowheads="1"/>
          </p:cNvPicPr>
          <p:nvPr/>
        </p:nvPicPr>
        <p:blipFill>
          <a:blip r:embed="rId3" cstate="print"/>
          <a:srcRect/>
          <a:stretch>
            <a:fillRect/>
          </a:stretch>
        </p:blipFill>
        <p:spPr bwMode="auto">
          <a:xfrm>
            <a:off x="1143000" y="1371600"/>
            <a:ext cx="5181600" cy="3392488"/>
          </a:xfrm>
          <a:prstGeom prst="rect">
            <a:avLst/>
          </a:prstGeom>
          <a:noFill/>
          <a:ln w="9525">
            <a:noFill/>
            <a:miter lim="800000"/>
            <a:headEnd/>
            <a:tailEnd/>
          </a:ln>
        </p:spPr>
      </p:pic>
      <p:pic>
        <p:nvPicPr>
          <p:cNvPr id="17411" name="Picture 3" descr="unz"/>
          <p:cNvPicPr>
            <a:picLocks noChangeAspect="1" noChangeArrowheads="1"/>
          </p:cNvPicPr>
          <p:nvPr/>
        </p:nvPicPr>
        <p:blipFill>
          <a:blip r:embed="rId4" cstate="print"/>
          <a:srcRect/>
          <a:stretch>
            <a:fillRect/>
          </a:stretch>
        </p:blipFill>
        <p:spPr bwMode="auto">
          <a:xfrm>
            <a:off x="3810000" y="3124200"/>
            <a:ext cx="4724400" cy="3373438"/>
          </a:xfrm>
          <a:prstGeom prst="rect">
            <a:avLst/>
          </a:prstGeom>
          <a:noFill/>
          <a:ln w="9525">
            <a:noFill/>
            <a:miter lim="800000"/>
            <a:headEnd/>
            <a:tailEnd/>
          </a:ln>
        </p:spPr>
      </p:pic>
      <p:sp>
        <p:nvSpPr>
          <p:cNvPr id="25605" name="Text Box 4"/>
          <p:cNvSpPr txBox="1">
            <a:spLocks noChangeArrowheads="1"/>
          </p:cNvSpPr>
          <p:nvPr/>
        </p:nvSpPr>
        <p:spPr bwMode="auto">
          <a:xfrm>
            <a:off x="6629400" y="1976438"/>
            <a:ext cx="806450" cy="461962"/>
          </a:xfrm>
          <a:prstGeom prst="rect">
            <a:avLst/>
          </a:prstGeom>
          <a:noFill/>
          <a:ln w="9525">
            <a:noFill/>
            <a:miter lim="800000"/>
            <a:headEnd/>
            <a:tailEnd/>
          </a:ln>
        </p:spPr>
        <p:txBody>
          <a:bodyPr wrap="none">
            <a:spAutoFit/>
          </a:bodyPr>
          <a:lstStyle/>
          <a:p>
            <a:pPr eaLnBrk="0" hangingPunct="0">
              <a:defRPr/>
            </a:pPr>
            <a:r>
              <a:rPr lang="en-US" sz="2400" dirty="0">
                <a:latin typeface="+mj-lt"/>
              </a:rPr>
              <a:t>1974</a:t>
            </a:r>
          </a:p>
        </p:txBody>
      </p:sp>
      <p:sp>
        <p:nvSpPr>
          <p:cNvPr id="17413" name="Text Box 5"/>
          <p:cNvSpPr txBox="1">
            <a:spLocks noChangeArrowheads="1"/>
          </p:cNvSpPr>
          <p:nvPr/>
        </p:nvSpPr>
        <p:spPr bwMode="auto">
          <a:xfrm>
            <a:off x="2590800" y="5334000"/>
            <a:ext cx="806450" cy="461963"/>
          </a:xfrm>
          <a:prstGeom prst="rect">
            <a:avLst/>
          </a:prstGeom>
          <a:noFill/>
          <a:ln w="9525">
            <a:noFill/>
            <a:miter lim="800000"/>
            <a:headEnd/>
            <a:tailEnd/>
          </a:ln>
        </p:spPr>
        <p:txBody>
          <a:bodyPr wrap="none">
            <a:spAutoFit/>
          </a:bodyPr>
          <a:lstStyle/>
          <a:p>
            <a:pPr eaLnBrk="0" hangingPunct="0"/>
            <a:r>
              <a:rPr lang="en-US" sz="2400">
                <a:latin typeface="Calibri" pitchFamily="34" charset="0"/>
              </a:rPr>
              <a:t>1998</a:t>
            </a:r>
          </a:p>
        </p:txBody>
      </p:sp>
      <p:sp>
        <p:nvSpPr>
          <p:cNvPr id="28678" name="Title 7"/>
          <p:cNvSpPr>
            <a:spLocks noGrp="1"/>
          </p:cNvSpPr>
          <p:nvPr>
            <p:ph type="title"/>
          </p:nvPr>
        </p:nvSpPr>
        <p:spPr/>
        <p:txBody>
          <a:bodyPr/>
          <a:lstStyle/>
          <a:p>
            <a:pPr eaLnBrk="1" hangingPunct="1">
              <a:defRPr/>
            </a:pPr>
            <a:r>
              <a:rPr lang="en-US" sz="2800" dirty="0" smtClean="0">
                <a:solidFill>
                  <a:schemeClr val="accent6">
                    <a:lumMod val="75000"/>
                  </a:schemeClr>
                </a:solidFill>
              </a:rPr>
              <a:t>Continuing dominance of “language of instruction” debate and time frame expectation.</a:t>
            </a:r>
          </a:p>
        </p:txBody>
      </p:sp>
      <p:sp>
        <p:nvSpPr>
          <p:cNvPr id="7" name="Footer Placeholder 6"/>
          <p:cNvSpPr>
            <a:spLocks noGrp="1"/>
          </p:cNvSpPr>
          <p:nvPr>
            <p:ph type="ftr" sz="quarter" idx="11"/>
          </p:nvPr>
        </p:nvSpPr>
        <p:spPr/>
        <p:txBody>
          <a:bodyPr/>
          <a:lstStyle/>
          <a:p>
            <a:pPr>
              <a:defRPr/>
            </a:pPr>
            <a:r>
              <a:rPr lang="en-US"/>
              <a:t>AERA Brown Lecture</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1524000" y="1447800"/>
            <a:ext cx="6067425" cy="4419600"/>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pPr>
              <a:defRPr/>
            </a:pPr>
            <a:r>
              <a:rPr lang="en-US"/>
              <a:t>AERA Brown Lecture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My Documents\MISC\Nation at Risk.jpg"/>
          <p:cNvPicPr>
            <a:picLocks noChangeAspect="1" noChangeArrowheads="1"/>
          </p:cNvPicPr>
          <p:nvPr/>
        </p:nvPicPr>
        <p:blipFill>
          <a:blip r:embed="rId2" cstate="print"/>
          <a:srcRect/>
          <a:stretch>
            <a:fillRect/>
          </a:stretch>
        </p:blipFill>
        <p:spPr bwMode="auto">
          <a:xfrm>
            <a:off x="1219200" y="1447800"/>
            <a:ext cx="6859588" cy="4902200"/>
          </a:xfrm>
          <a:prstGeom prst="rect">
            <a:avLst/>
          </a:prstGeom>
          <a:noFill/>
          <a:ln w="9525">
            <a:noFill/>
            <a:miter lim="800000"/>
            <a:headEnd/>
            <a:tailEnd/>
          </a:ln>
        </p:spPr>
      </p:pic>
      <p:sp>
        <p:nvSpPr>
          <p:cNvPr id="19459" name="Text Box 3"/>
          <p:cNvSpPr txBox="1">
            <a:spLocks noChangeArrowheads="1"/>
          </p:cNvSpPr>
          <p:nvPr/>
        </p:nvSpPr>
        <p:spPr bwMode="auto">
          <a:xfrm>
            <a:off x="7680325" y="193675"/>
            <a:ext cx="184150" cy="457200"/>
          </a:xfrm>
          <a:prstGeom prst="rect">
            <a:avLst/>
          </a:prstGeom>
          <a:noFill/>
          <a:ln w="9525">
            <a:noFill/>
            <a:miter lim="800000"/>
            <a:headEnd/>
            <a:tailEnd/>
          </a:ln>
        </p:spPr>
        <p:txBody>
          <a:bodyPr wrap="none">
            <a:spAutoFit/>
          </a:bodyPr>
          <a:lstStyle/>
          <a:p>
            <a:endParaRPr lang="en-US" sz="2400"/>
          </a:p>
        </p:txBody>
      </p:sp>
      <p:sp>
        <p:nvSpPr>
          <p:cNvPr id="4" name="Title 3"/>
          <p:cNvSpPr>
            <a:spLocks noGrp="1"/>
          </p:cNvSpPr>
          <p:nvPr>
            <p:ph type="title"/>
          </p:nvPr>
        </p:nvSpPr>
        <p:spPr/>
        <p:txBody>
          <a:bodyPr rtlCol="0">
            <a:normAutofit fontScale="90000"/>
          </a:bodyPr>
          <a:lstStyle/>
          <a:p>
            <a:pPr eaLnBrk="1" fontAlgn="auto" hangingPunct="1">
              <a:spcAft>
                <a:spcPts val="0"/>
              </a:spcAft>
              <a:defRPr/>
            </a:pPr>
            <a:r>
              <a:rPr lang="en-US" dirty="0" smtClean="0">
                <a:solidFill>
                  <a:schemeClr val="accent6">
                    <a:lumMod val="75000"/>
                  </a:schemeClr>
                </a:solidFill>
              </a:rPr>
              <a:t>A Nation at Risk (1983)</a:t>
            </a:r>
            <a:br>
              <a:rPr lang="en-US" dirty="0" smtClean="0">
                <a:solidFill>
                  <a:schemeClr val="accent6">
                    <a:lumMod val="75000"/>
                  </a:schemeClr>
                </a:solidFill>
              </a:rPr>
            </a:br>
            <a:r>
              <a:rPr lang="en-US" sz="4000" dirty="0" smtClean="0">
                <a:solidFill>
                  <a:schemeClr val="accent6">
                    <a:lumMod val="75000"/>
                  </a:schemeClr>
                </a:solidFill>
              </a:rPr>
              <a:t>… call for standards </a:t>
            </a:r>
            <a:r>
              <a:rPr lang="en-US" sz="4000" dirty="0" smtClean="0">
                <a:solidFill>
                  <a:srgbClr val="00B050"/>
                </a:solidFill>
              </a:rPr>
              <a:t>(another theory)</a:t>
            </a:r>
            <a:endParaRPr lang="en-US" dirty="0" smtClean="0">
              <a:solidFill>
                <a:srgbClr val="00B050"/>
              </a:solidFill>
            </a:endParaRPr>
          </a:p>
        </p:txBody>
      </p:sp>
      <p:sp>
        <p:nvSpPr>
          <p:cNvPr id="5" name="Footer Placeholder 4"/>
          <p:cNvSpPr>
            <a:spLocks noGrp="1"/>
          </p:cNvSpPr>
          <p:nvPr>
            <p:ph type="ftr" sz="quarter" idx="11"/>
          </p:nvPr>
        </p:nvSpPr>
        <p:spPr/>
        <p:txBody>
          <a:bodyPr/>
          <a:lstStyle/>
          <a:p>
            <a:pPr>
              <a:defRPr/>
            </a:pPr>
            <a:r>
              <a:rPr lang="en-US"/>
              <a:t>AERA Brown Lecture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p:txBody>
          <a:bodyPr/>
          <a:lstStyle/>
          <a:p>
            <a:pPr eaLnBrk="1" hangingPunct="1">
              <a:defRPr/>
            </a:pPr>
            <a:r>
              <a:rPr lang="en-US" dirty="0" smtClean="0">
                <a:solidFill>
                  <a:schemeClr val="accent6">
                    <a:lumMod val="75000"/>
                  </a:schemeClr>
                </a:solidFill>
              </a:rPr>
              <a:t>Stanford Working Group (1992)</a:t>
            </a:r>
          </a:p>
        </p:txBody>
      </p:sp>
      <p:pic>
        <p:nvPicPr>
          <p:cNvPr id="20483" name="Picture 2" descr="C:\Users\hakuta\Desktop\2010-10-12\Top-1.jpg"/>
          <p:cNvPicPr>
            <a:picLocks noGrp="1" noChangeAspect="1" noChangeArrowheads="1"/>
          </p:cNvPicPr>
          <p:nvPr>
            <p:ph idx="1"/>
          </p:nvPr>
        </p:nvPicPr>
        <p:blipFill>
          <a:blip r:embed="rId2" cstate="print"/>
          <a:srcRect/>
          <a:stretch>
            <a:fillRect/>
          </a:stretch>
        </p:blipFill>
        <p:spPr>
          <a:xfrm>
            <a:off x="1220788" y="1600200"/>
            <a:ext cx="6702425" cy="4525963"/>
          </a:xfrm>
          <a:noFill/>
        </p:spPr>
      </p:pic>
      <p:sp>
        <p:nvSpPr>
          <p:cNvPr id="4" name="Footer Placeholder 3"/>
          <p:cNvSpPr>
            <a:spLocks noGrp="1"/>
          </p:cNvSpPr>
          <p:nvPr>
            <p:ph type="ftr" sz="quarter" idx="11"/>
          </p:nvPr>
        </p:nvSpPr>
        <p:spPr/>
        <p:txBody>
          <a:bodyPr/>
          <a:lstStyle/>
          <a:p>
            <a:pPr>
              <a:defRPr/>
            </a:pPr>
            <a:r>
              <a:rPr lang="en-US"/>
              <a:t>AERA Brown Lecture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t>AERA Brown Lecture</a:t>
            </a:r>
          </a:p>
        </p:txBody>
      </p:sp>
      <p:sp>
        <p:nvSpPr>
          <p:cNvPr id="2" name="Title 1"/>
          <p:cNvSpPr>
            <a:spLocks noGrp="1"/>
          </p:cNvSpPr>
          <p:nvPr>
            <p:ph type="title" idx="4294967295"/>
          </p:nvPr>
        </p:nvSpPr>
        <p:spPr>
          <a:xfrm>
            <a:off x="0" y="381000"/>
            <a:ext cx="8229600" cy="1143000"/>
          </a:xfrm>
        </p:spPr>
        <p:txBody>
          <a:bodyPr rtlCol="0">
            <a:normAutofit/>
          </a:bodyPr>
          <a:lstStyle/>
          <a:p>
            <a:pPr eaLnBrk="1" fontAlgn="auto" hangingPunct="1">
              <a:spcAft>
                <a:spcPts val="0"/>
              </a:spcAft>
              <a:defRPr/>
            </a:pPr>
            <a:r>
              <a:rPr lang="en-US" dirty="0" smtClean="0">
                <a:solidFill>
                  <a:schemeClr val="accent6">
                    <a:lumMod val="75000"/>
                  </a:schemeClr>
                </a:solidFill>
                <a:effectLst>
                  <a:outerShdw blurRad="38100" dist="38100" dir="2700000" algn="tl">
                    <a:srgbClr val="C0C0C0"/>
                  </a:outerShdw>
                </a:effectLst>
              </a:rPr>
              <a:t>Basic Values / Principles</a:t>
            </a:r>
          </a:p>
        </p:txBody>
      </p:sp>
      <p:sp>
        <p:nvSpPr>
          <p:cNvPr id="23556" name="Content Placeholder 2"/>
          <p:cNvSpPr>
            <a:spLocks noGrp="1"/>
          </p:cNvSpPr>
          <p:nvPr>
            <p:ph idx="4294967295"/>
          </p:nvPr>
        </p:nvSpPr>
        <p:spPr>
          <a:xfrm>
            <a:off x="762000" y="1828800"/>
            <a:ext cx="7239000" cy="4297363"/>
          </a:xfrm>
        </p:spPr>
        <p:txBody>
          <a:bodyPr rtlCol="0">
            <a:normAutofit fontScale="92500" lnSpcReduction="10000"/>
          </a:bodyPr>
          <a:lstStyle/>
          <a:p>
            <a:pPr marL="365125" indent="-282575" eaLnBrk="1" fontAlgn="auto" hangingPunct="1">
              <a:lnSpc>
                <a:spcPct val="90000"/>
              </a:lnSpc>
              <a:spcAft>
                <a:spcPts val="0"/>
              </a:spcAft>
              <a:buFont typeface="Arial" pitchFamily="34" charset="0"/>
              <a:buChar char="•"/>
              <a:defRPr/>
            </a:pPr>
            <a:r>
              <a:rPr lang="en-US" sz="3000" dirty="0" smtClean="0"/>
              <a:t>Language-minority students must be provided with an equal opportunity to learn the same challenging content and high-level skills that school reform movements advocate for all students.</a:t>
            </a:r>
          </a:p>
          <a:p>
            <a:pPr marL="365125" indent="-282575" eaLnBrk="1" fontAlgn="auto" hangingPunct="1">
              <a:lnSpc>
                <a:spcPct val="90000"/>
              </a:lnSpc>
              <a:spcAft>
                <a:spcPts val="0"/>
              </a:spcAft>
              <a:buFont typeface="Arial" pitchFamily="34" charset="0"/>
              <a:buChar char="•"/>
              <a:defRPr/>
            </a:pPr>
            <a:r>
              <a:rPr lang="en-US" sz="3000" dirty="0" smtClean="0"/>
              <a:t>Proficiency in two or more languages should be promoted for all students.  Bilingualism enhances cognitive and social growth, competitiveness in a global marketplace, national security, and understanding of diverse peoples and cultures.</a:t>
            </a:r>
          </a:p>
          <a:p>
            <a:pPr marL="365125" indent="-282575" eaLnBrk="1" fontAlgn="auto" hangingPunct="1">
              <a:lnSpc>
                <a:spcPct val="90000"/>
              </a:lnSpc>
              <a:spcAft>
                <a:spcPts val="0"/>
              </a:spcAft>
              <a:buFont typeface="Arial" pitchFamily="34" charset="0"/>
              <a:buChar char="•"/>
              <a:defRPr/>
            </a:pPr>
            <a:endParaRPr lang="en-US" sz="3000" dirty="0" smtClean="0"/>
          </a:p>
          <a:p>
            <a:pPr marL="365125" indent="-282575" eaLnBrk="1" fontAlgn="auto" hangingPunct="1">
              <a:lnSpc>
                <a:spcPct val="90000"/>
              </a:lnSpc>
              <a:spcAft>
                <a:spcPts val="0"/>
              </a:spcAft>
              <a:buFont typeface="Arial" pitchFamily="34" charset="0"/>
              <a:buChar char="•"/>
              <a:defRPr/>
            </a:pPr>
            <a:endParaRPr lang="en-US" sz="30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normAutofit fontScale="90000"/>
          </a:bodyPr>
          <a:lstStyle/>
          <a:p>
            <a:pPr eaLnBrk="1" hangingPunct="1">
              <a:defRPr/>
            </a:pPr>
            <a:r>
              <a:rPr lang="en-US" dirty="0" smtClean="0">
                <a:solidFill>
                  <a:schemeClr val="accent6">
                    <a:lumMod val="75000"/>
                  </a:schemeClr>
                </a:solidFill>
              </a:rPr>
              <a:t>IASA: Inclusion in Title I Accountability</a:t>
            </a:r>
          </a:p>
        </p:txBody>
      </p:sp>
      <p:sp>
        <p:nvSpPr>
          <p:cNvPr id="22531" name="Content Placeholder 2"/>
          <p:cNvSpPr>
            <a:spLocks noGrp="1"/>
          </p:cNvSpPr>
          <p:nvPr>
            <p:ph idx="1"/>
          </p:nvPr>
        </p:nvSpPr>
        <p:spPr/>
        <p:txBody>
          <a:bodyPr/>
          <a:lstStyle/>
          <a:p>
            <a:pPr eaLnBrk="1" hangingPunct="1"/>
            <a:r>
              <a:rPr lang="en-US" sz="2800" smtClean="0"/>
              <a:t>Section 1111(b)(3)(F) requires States to assess LEP students, to the extent practicable, in the language and form most likely to yield valid results. That section also requires States to provide reasonable accommodations and adaptations necessary to measure the achievement of LEP students relative to State content standards. </a:t>
            </a:r>
          </a:p>
          <a:p>
            <a:pPr eaLnBrk="1" hangingPunct="1"/>
            <a:r>
              <a:rPr lang="en-US" sz="1600" i="1" smtClean="0"/>
              <a:t>(ELEMENTARY &amp; SECONDARY EDUCATION Summary Guidance on the Inclusion Requirement for Title I Final Assessments, downloaded at http://www2.ed.gov/policy/elsec/guid/inclusion.html)</a:t>
            </a:r>
          </a:p>
        </p:txBody>
      </p:sp>
      <p:sp>
        <p:nvSpPr>
          <p:cNvPr id="4" name="Footer Placeholder 3"/>
          <p:cNvSpPr>
            <a:spLocks noGrp="1"/>
          </p:cNvSpPr>
          <p:nvPr>
            <p:ph type="ftr" sz="quarter" idx="11"/>
          </p:nvPr>
        </p:nvSpPr>
        <p:spPr/>
        <p:txBody>
          <a:bodyPr/>
          <a:lstStyle/>
          <a:p>
            <a:pPr>
              <a:defRPr/>
            </a:pPr>
            <a:r>
              <a:rPr lang="en-US"/>
              <a:t>AERA Brown Lecture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6">
                    <a:lumMod val="75000"/>
                  </a:schemeClr>
                </a:solidFill>
              </a:rPr>
              <a:t>No Child Left Behind</a:t>
            </a:r>
            <a:endParaRPr lang="en-US" dirty="0">
              <a:solidFill>
                <a:schemeClr val="accent6">
                  <a:lumMod val="75000"/>
                </a:schemeClr>
              </a:solidFill>
            </a:endParaRPr>
          </a:p>
        </p:txBody>
      </p:sp>
      <p:sp>
        <p:nvSpPr>
          <p:cNvPr id="4" name="Footer Placeholder 3"/>
          <p:cNvSpPr>
            <a:spLocks noGrp="1"/>
          </p:cNvSpPr>
          <p:nvPr>
            <p:ph type="ftr" sz="quarter" idx="11"/>
          </p:nvPr>
        </p:nvSpPr>
        <p:spPr/>
        <p:txBody>
          <a:bodyPr/>
          <a:lstStyle/>
          <a:p>
            <a:pPr>
              <a:defRPr/>
            </a:pPr>
            <a:r>
              <a:rPr lang="en-US" dirty="0" smtClean="0"/>
              <a:t>AERA Brown Lecture</a:t>
            </a:r>
            <a:endParaRPr lang="en-US" dirty="0"/>
          </a:p>
        </p:txBody>
      </p:sp>
      <p:pic>
        <p:nvPicPr>
          <p:cNvPr id="23556" name="Picture 2"/>
          <p:cNvPicPr>
            <a:picLocks noGrp="1" noChangeAspect="1" noChangeArrowheads="1"/>
          </p:cNvPicPr>
          <p:nvPr>
            <p:ph idx="1"/>
          </p:nvPr>
        </p:nvPicPr>
        <p:blipFill>
          <a:blip r:embed="rId2" cstate="print"/>
          <a:srcRect/>
          <a:stretch>
            <a:fillRect/>
          </a:stretch>
        </p:blipFill>
        <p:spPr>
          <a:xfrm>
            <a:off x="1143000" y="1600200"/>
            <a:ext cx="6781800" cy="4437063"/>
          </a:xfr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dirty="0" smtClean="0">
                <a:solidFill>
                  <a:schemeClr val="accent6">
                    <a:lumMod val="75000"/>
                  </a:schemeClr>
                </a:solidFill>
              </a:rPr>
              <a:t>No Child Left Behind:</a:t>
            </a:r>
            <a:br>
              <a:rPr lang="en-US" sz="3600" dirty="0" smtClean="0">
                <a:solidFill>
                  <a:schemeClr val="accent6">
                    <a:lumMod val="75000"/>
                  </a:schemeClr>
                </a:solidFill>
              </a:rPr>
            </a:br>
            <a:r>
              <a:rPr lang="en-US" sz="2800" dirty="0" smtClean="0">
                <a:solidFill>
                  <a:schemeClr val="accent6">
                    <a:lumMod val="75000"/>
                  </a:schemeClr>
                </a:solidFill>
              </a:rPr>
              <a:t>Three important pieces for ELLs</a:t>
            </a:r>
            <a:endParaRPr lang="en-US" sz="3600" dirty="0">
              <a:solidFill>
                <a:schemeClr val="accent6">
                  <a:lumMod val="75000"/>
                </a:schemeClr>
              </a:solidFill>
            </a:endParaRPr>
          </a:p>
        </p:txBody>
      </p:sp>
      <p:sp>
        <p:nvSpPr>
          <p:cNvPr id="31747" name="Content Placeholder 2"/>
          <p:cNvSpPr>
            <a:spLocks noGrp="1"/>
          </p:cNvSpPr>
          <p:nvPr>
            <p:ph idx="1"/>
          </p:nvPr>
        </p:nvSpPr>
        <p:spPr/>
        <p:txBody>
          <a:bodyPr>
            <a:normAutofit fontScale="92500" lnSpcReduction="10000"/>
          </a:bodyPr>
          <a:lstStyle/>
          <a:p>
            <a:pPr>
              <a:defRPr/>
            </a:pPr>
            <a:r>
              <a:rPr lang="en-US" sz="2000" dirty="0" smtClean="0"/>
              <a:t>Sec. 1111(a)(3)(ix)(III) the </a:t>
            </a:r>
            <a:r>
              <a:rPr lang="en-US" sz="3600" dirty="0" smtClean="0">
                <a:solidFill>
                  <a:schemeClr val="accent6"/>
                </a:solidFill>
              </a:rPr>
              <a:t>inclusion</a:t>
            </a:r>
            <a:r>
              <a:rPr lang="en-US" sz="2000" dirty="0" smtClean="0"/>
              <a:t> of limited English proficient students, who shall be assessed in a valid and reliable manner and provided reasonable accommodations on assessments administered … including, to the extent practicable, assessments in the language and form most likely to yield accurate data…</a:t>
            </a:r>
          </a:p>
          <a:p>
            <a:pPr>
              <a:defRPr/>
            </a:pPr>
            <a:r>
              <a:rPr lang="en-US" sz="2000" dirty="0" smtClean="0"/>
              <a:t>Sec. 1111(a)(3)(xiii) enable results to be </a:t>
            </a:r>
            <a:r>
              <a:rPr lang="en-US" dirty="0" smtClean="0">
                <a:solidFill>
                  <a:schemeClr val="accent6"/>
                </a:solidFill>
              </a:rPr>
              <a:t>disaggregated</a:t>
            </a:r>
            <a:r>
              <a:rPr lang="en-US" sz="2000" dirty="0" smtClean="0"/>
              <a:t> within each State, local educational agency, and school by…English proficiency status.</a:t>
            </a:r>
          </a:p>
          <a:p>
            <a:pPr>
              <a:defRPr/>
            </a:pPr>
            <a:r>
              <a:rPr lang="en-US" sz="2000" dirty="0" smtClean="0"/>
              <a:t>Sec 3113(b)(2) standards and objectives for raising the</a:t>
            </a:r>
            <a:r>
              <a:rPr lang="en-US" sz="2000" dirty="0" smtClean="0">
                <a:solidFill>
                  <a:schemeClr val="accent6"/>
                </a:solidFill>
              </a:rPr>
              <a:t> level of English proficiency</a:t>
            </a:r>
            <a:r>
              <a:rPr lang="en-US" sz="2000" dirty="0" smtClean="0"/>
              <a:t> that are derived from the four recognized domains of speaking, listening, reading, and writing, and that are </a:t>
            </a:r>
            <a:r>
              <a:rPr lang="en-US" sz="4000" dirty="0" smtClean="0">
                <a:solidFill>
                  <a:schemeClr val="accent6"/>
                </a:solidFill>
              </a:rPr>
              <a:t>aligned</a:t>
            </a:r>
            <a:r>
              <a:rPr lang="en-US" sz="2000" dirty="0" smtClean="0">
                <a:solidFill>
                  <a:schemeClr val="accent6"/>
                </a:solidFill>
              </a:rPr>
              <a:t> with achievement of the challenging State </a:t>
            </a:r>
            <a:r>
              <a:rPr lang="en-US" sz="3600" dirty="0" smtClean="0">
                <a:solidFill>
                  <a:schemeClr val="accent6"/>
                </a:solidFill>
              </a:rPr>
              <a:t>academic content</a:t>
            </a:r>
            <a:r>
              <a:rPr lang="en-US" sz="3600" dirty="0" smtClean="0"/>
              <a:t> </a:t>
            </a:r>
            <a:r>
              <a:rPr lang="en-US" sz="2000" dirty="0" smtClean="0"/>
              <a:t>and student academic achievement standards described in section 1111(b)(1).</a:t>
            </a:r>
          </a:p>
          <a:p>
            <a:pPr>
              <a:buFont typeface="Arial" charset="0"/>
              <a:buNone/>
              <a:defRPr/>
            </a:pPr>
            <a:endParaRPr lang="en-US" sz="2000" dirty="0" smtClean="0"/>
          </a:p>
        </p:txBody>
      </p:sp>
      <p:sp>
        <p:nvSpPr>
          <p:cNvPr id="4" name="Footer Placeholder 3"/>
          <p:cNvSpPr>
            <a:spLocks noGrp="1"/>
          </p:cNvSpPr>
          <p:nvPr>
            <p:ph type="ftr" sz="quarter" idx="11"/>
          </p:nvPr>
        </p:nvSpPr>
        <p:spPr/>
        <p:txBody>
          <a:bodyPr/>
          <a:lstStyle/>
          <a:p>
            <a:pPr>
              <a:defRPr/>
            </a:pPr>
            <a:r>
              <a:rPr lang="en-US" dirty="0" smtClean="0"/>
              <a:t>AERA Brown Lecture</a:t>
            </a:r>
            <a:endParaRPr lang="en-US" dirty="0"/>
          </a:p>
        </p:txBody>
      </p:sp>
      <p:pic>
        <p:nvPicPr>
          <p:cNvPr id="24581" name="Picture 2"/>
          <p:cNvPicPr>
            <a:picLocks noChangeAspect="1" noChangeArrowheads="1"/>
          </p:cNvPicPr>
          <p:nvPr/>
        </p:nvPicPr>
        <p:blipFill>
          <a:blip r:embed="rId2" cstate="print"/>
          <a:srcRect/>
          <a:stretch>
            <a:fillRect/>
          </a:stretch>
        </p:blipFill>
        <p:spPr bwMode="auto">
          <a:xfrm>
            <a:off x="533400" y="304800"/>
            <a:ext cx="1600200" cy="1046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762000" y="1066800"/>
            <a:ext cx="7543800" cy="4398963"/>
          </a:xfrm>
          <a:prstGeom prst="rect">
            <a:avLst/>
          </a:prstGeom>
          <a:noFill/>
          <a:ln w="9525">
            <a:noFill/>
            <a:miter lim="800000"/>
            <a:headEnd/>
            <a:tailEnd/>
          </a:ln>
        </p:spPr>
      </p:pic>
      <p:sp>
        <p:nvSpPr>
          <p:cNvPr id="5" name="Title 4"/>
          <p:cNvSpPr>
            <a:spLocks noGrp="1"/>
          </p:cNvSpPr>
          <p:nvPr>
            <p:ph type="title"/>
          </p:nvPr>
        </p:nvSpPr>
        <p:spPr/>
        <p:txBody>
          <a:bodyPr/>
          <a:lstStyle/>
          <a:p>
            <a:pPr>
              <a:defRPr/>
            </a:pPr>
            <a:r>
              <a:rPr lang="en-US" dirty="0" smtClean="0">
                <a:solidFill>
                  <a:schemeClr val="accent6">
                    <a:lumMod val="75000"/>
                  </a:schemeClr>
                </a:solidFill>
              </a:rPr>
              <a:t>NCLB Implementation</a:t>
            </a:r>
            <a:endParaRPr lang="en-US" dirty="0">
              <a:solidFill>
                <a:schemeClr val="accent6">
                  <a:lumMod val="75000"/>
                </a:schemeClr>
              </a:solidFill>
            </a:endParaRPr>
          </a:p>
        </p:txBody>
      </p:sp>
      <p:sp>
        <p:nvSpPr>
          <p:cNvPr id="3" name="Footer Placeholder 2"/>
          <p:cNvSpPr>
            <a:spLocks noGrp="1"/>
          </p:cNvSpPr>
          <p:nvPr>
            <p:ph type="ftr" sz="quarter" idx="11"/>
          </p:nvPr>
        </p:nvSpPr>
        <p:spPr/>
        <p:txBody>
          <a:bodyPr/>
          <a:lstStyle/>
          <a:p>
            <a:pPr>
              <a:defRPr/>
            </a:pPr>
            <a:r>
              <a:rPr lang="en-US"/>
              <a:t>AERA Brown Lecture</a:t>
            </a:r>
          </a:p>
        </p:txBody>
      </p:sp>
      <p:sp>
        <p:nvSpPr>
          <p:cNvPr id="25605" name="TextBox 3"/>
          <p:cNvSpPr txBox="1">
            <a:spLocks noChangeArrowheads="1"/>
          </p:cNvSpPr>
          <p:nvPr/>
        </p:nvSpPr>
        <p:spPr bwMode="auto">
          <a:xfrm>
            <a:off x="838200" y="5399088"/>
            <a:ext cx="7696200" cy="1077912"/>
          </a:xfrm>
          <a:prstGeom prst="rect">
            <a:avLst/>
          </a:prstGeom>
          <a:noFill/>
          <a:ln w="9525">
            <a:noFill/>
            <a:miter lim="800000"/>
            <a:headEnd/>
            <a:tailEnd/>
          </a:ln>
        </p:spPr>
        <p:txBody>
          <a:bodyPr>
            <a:spAutoFit/>
          </a:bodyPr>
          <a:lstStyle/>
          <a:p>
            <a:r>
              <a:rPr lang="en-US" sz="1600"/>
              <a:t>Ramsey, A. &amp; O’Day, J. (2010).  Title III Policy: State of the States.  ESEA Evaluation Brief: The English Language Acquisition Act, Language Enhancement, and Academic Achievement Act.  Washington, DC: American Institutes for Research.</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6">
                    <a:lumMod val="75000"/>
                  </a:schemeClr>
                </a:solidFill>
              </a:rPr>
              <a:t>Academic Language</a:t>
            </a:r>
            <a:endParaRPr lang="en-US" dirty="0">
              <a:solidFill>
                <a:schemeClr val="accent6">
                  <a:lumMod val="75000"/>
                </a:schemeClr>
              </a:solidFill>
            </a:endParaRPr>
          </a:p>
        </p:txBody>
      </p:sp>
      <p:sp>
        <p:nvSpPr>
          <p:cNvPr id="3" name="Footer Placeholder 2"/>
          <p:cNvSpPr>
            <a:spLocks noGrp="1"/>
          </p:cNvSpPr>
          <p:nvPr>
            <p:ph type="ftr" sz="quarter" idx="11"/>
          </p:nvPr>
        </p:nvSpPr>
        <p:spPr/>
        <p:txBody>
          <a:bodyPr/>
          <a:lstStyle/>
          <a:p>
            <a:pPr>
              <a:defRPr/>
            </a:pPr>
            <a:r>
              <a:rPr lang="en-US" smtClean="0"/>
              <a:t>AERA Brown Lecture</a:t>
            </a:r>
            <a:endParaRPr lang="en-US"/>
          </a:p>
        </p:txBody>
      </p:sp>
      <p:pic>
        <p:nvPicPr>
          <p:cNvPr id="26628" name="Picture 3" descr="_Pic3"/>
          <p:cNvPicPr>
            <a:picLocks noChangeAspect="1" noChangeArrowheads="1"/>
          </p:cNvPicPr>
          <p:nvPr/>
        </p:nvPicPr>
        <p:blipFill>
          <a:blip r:embed="rId2" cstate="print"/>
          <a:srcRect/>
          <a:stretch>
            <a:fillRect/>
          </a:stretch>
        </p:blipFill>
        <p:spPr bwMode="auto">
          <a:xfrm>
            <a:off x="2679700" y="1524000"/>
            <a:ext cx="3949700" cy="3219450"/>
          </a:xfrm>
          <a:prstGeom prst="rect">
            <a:avLst/>
          </a:prstGeom>
          <a:noFill/>
          <a:ln w="9525">
            <a:noFill/>
            <a:miter lim="800000"/>
            <a:headEnd/>
            <a:tailEnd/>
          </a:ln>
        </p:spPr>
      </p:pic>
      <p:sp>
        <p:nvSpPr>
          <p:cNvPr id="5" name="TextBox 4"/>
          <p:cNvSpPr txBox="1"/>
          <p:nvPr/>
        </p:nvSpPr>
        <p:spPr>
          <a:xfrm>
            <a:off x="1676400" y="4876800"/>
            <a:ext cx="6635750" cy="923925"/>
          </a:xfrm>
          <a:prstGeom prst="rect">
            <a:avLst/>
          </a:prstGeom>
          <a:noFill/>
        </p:spPr>
        <p:txBody>
          <a:bodyPr wrap="none">
            <a:spAutoFit/>
          </a:bodyPr>
          <a:lstStyle/>
          <a:p>
            <a:pPr algn="ctr">
              <a:defRPr/>
            </a:pPr>
            <a:r>
              <a:rPr lang="en-US" dirty="0"/>
              <a:t>From chapter on chemical change:</a:t>
            </a:r>
          </a:p>
          <a:p>
            <a:pPr algn="ctr">
              <a:defRPr/>
            </a:pPr>
            <a:endParaRPr lang="en-US" dirty="0"/>
          </a:p>
          <a:p>
            <a:pPr algn="ctr">
              <a:defRPr/>
            </a:pPr>
            <a:r>
              <a:rPr lang="en-US" i="1" dirty="0"/>
              <a:t>“</a:t>
            </a:r>
            <a:r>
              <a:rPr lang="en-US" i="1" u="sng" dirty="0">
                <a:solidFill>
                  <a:schemeClr val="accent6">
                    <a:lumMod val="75000"/>
                  </a:schemeClr>
                </a:solidFill>
              </a:rPr>
              <a:t>At what temperature </a:t>
            </a:r>
            <a:r>
              <a:rPr lang="en-US" i="1" dirty="0"/>
              <a:t>did the reaction stop? How can you tell?”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AERA Brown Lecture</a:t>
            </a:r>
          </a:p>
        </p:txBody>
      </p:sp>
      <p:pic>
        <p:nvPicPr>
          <p:cNvPr id="27651" name="Picture 2"/>
          <p:cNvPicPr>
            <a:picLocks noChangeAspect="1" noChangeArrowheads="1"/>
          </p:cNvPicPr>
          <p:nvPr/>
        </p:nvPicPr>
        <p:blipFill>
          <a:blip r:embed="rId2" cstate="print"/>
          <a:srcRect/>
          <a:stretch>
            <a:fillRect/>
          </a:stretch>
        </p:blipFill>
        <p:spPr bwMode="auto">
          <a:xfrm>
            <a:off x="0" y="633413"/>
            <a:ext cx="9193213" cy="5538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AERA Brown Lecture</a:t>
            </a:r>
          </a:p>
        </p:txBody>
      </p:sp>
      <p:pic>
        <p:nvPicPr>
          <p:cNvPr id="28675" name="Picture 3"/>
          <p:cNvPicPr>
            <a:picLocks noChangeAspect="1" noChangeArrowheads="1"/>
          </p:cNvPicPr>
          <p:nvPr/>
        </p:nvPicPr>
        <p:blipFill>
          <a:blip r:embed="rId2" cstate="print"/>
          <a:srcRect/>
          <a:stretch>
            <a:fillRect/>
          </a:stretch>
        </p:blipFill>
        <p:spPr bwMode="auto">
          <a:xfrm>
            <a:off x="9525" y="533400"/>
            <a:ext cx="9134475" cy="5767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AERA Brown Lecture</a:t>
            </a:r>
          </a:p>
        </p:txBody>
      </p:sp>
      <p:pic>
        <p:nvPicPr>
          <p:cNvPr id="29699" name="Picture 2"/>
          <p:cNvPicPr>
            <a:picLocks noChangeAspect="1" noChangeArrowheads="1"/>
          </p:cNvPicPr>
          <p:nvPr/>
        </p:nvPicPr>
        <p:blipFill>
          <a:blip r:embed="rId2" cstate="print"/>
          <a:srcRect/>
          <a:stretch>
            <a:fillRect/>
          </a:stretch>
        </p:blipFill>
        <p:spPr bwMode="auto">
          <a:xfrm>
            <a:off x="0" y="581025"/>
            <a:ext cx="9202738" cy="566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AERA Brown Lecture</a:t>
            </a:r>
          </a:p>
        </p:txBody>
      </p:sp>
      <p:pic>
        <p:nvPicPr>
          <p:cNvPr id="30723" name="Picture 2"/>
          <p:cNvPicPr>
            <a:picLocks noChangeAspect="1" noChangeArrowheads="1"/>
          </p:cNvPicPr>
          <p:nvPr/>
        </p:nvPicPr>
        <p:blipFill>
          <a:blip r:embed="rId2" cstate="print"/>
          <a:srcRect/>
          <a:stretch>
            <a:fillRect/>
          </a:stretch>
        </p:blipFill>
        <p:spPr bwMode="auto">
          <a:xfrm>
            <a:off x="0" y="690563"/>
            <a:ext cx="9175750" cy="5557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AERA Brown Lecture</a:t>
            </a:r>
          </a:p>
        </p:txBody>
      </p:sp>
      <p:pic>
        <p:nvPicPr>
          <p:cNvPr id="31747" name="Picture 2" descr="C:\Users\hakuta\Desktop\temp\cvf\IMG_3030.JPG"/>
          <p:cNvPicPr>
            <a:picLocks noChangeAspect="1" noChangeArrowheads="1"/>
          </p:cNvPicPr>
          <p:nvPr/>
        </p:nvPicPr>
        <p:blipFill>
          <a:blip r:embed="rId2" cstate="print"/>
          <a:srcRect/>
          <a:stretch>
            <a:fillRect/>
          </a:stretch>
        </p:blipFill>
        <p:spPr bwMode="auto">
          <a:xfrm>
            <a:off x="685800" y="533400"/>
            <a:ext cx="5384800" cy="4038600"/>
          </a:xfrm>
          <a:prstGeom prst="rect">
            <a:avLst/>
          </a:prstGeom>
          <a:noFill/>
          <a:ln w="9525">
            <a:noFill/>
            <a:miter lim="800000"/>
            <a:headEnd/>
            <a:tailEnd/>
          </a:ln>
        </p:spPr>
      </p:pic>
      <p:pic>
        <p:nvPicPr>
          <p:cNvPr id="31748" name="Picture 3" descr="C:\Users\hakuta\Desktop\temp\cvf\IMG_3032.JPG"/>
          <p:cNvPicPr>
            <a:picLocks noChangeAspect="1" noChangeArrowheads="1"/>
          </p:cNvPicPr>
          <p:nvPr/>
        </p:nvPicPr>
        <p:blipFill>
          <a:blip r:embed="rId3" cstate="print"/>
          <a:srcRect/>
          <a:stretch>
            <a:fillRect/>
          </a:stretch>
        </p:blipFill>
        <p:spPr bwMode="auto">
          <a:xfrm>
            <a:off x="4368800" y="2971800"/>
            <a:ext cx="416560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AERA Brown Lecture</a:t>
            </a:r>
          </a:p>
        </p:txBody>
      </p:sp>
      <p:pic>
        <p:nvPicPr>
          <p:cNvPr id="32771" name="Picture 2" descr="C:\Users\hakuta\Desktop\temp\Collages\cvf.jpg"/>
          <p:cNvPicPr>
            <a:picLocks noChangeAspect="1" noChangeArrowheads="1"/>
          </p:cNvPicPr>
          <p:nvPr/>
        </p:nvPicPr>
        <p:blipFill>
          <a:blip r:embed="rId2" cstate="print"/>
          <a:srcRect/>
          <a:stretch>
            <a:fillRect/>
          </a:stretch>
        </p:blipFill>
        <p:spPr bwMode="auto">
          <a:xfrm>
            <a:off x="152400" y="0"/>
            <a:ext cx="8991600" cy="642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a:grpSpLocks/>
          </p:cNvGrpSpPr>
          <p:nvPr/>
        </p:nvGrpSpPr>
        <p:grpSpPr bwMode="auto">
          <a:xfrm>
            <a:off x="1295400" y="1600200"/>
            <a:ext cx="6858000" cy="5105400"/>
            <a:chOff x="190500" y="142875"/>
            <a:chExt cx="8763000" cy="6572250"/>
          </a:xfrm>
        </p:grpSpPr>
        <p:pic>
          <p:nvPicPr>
            <p:cNvPr id="33797" name="Picture 4"/>
            <p:cNvPicPr>
              <a:picLocks noChangeAspect="1" noChangeArrowheads="1"/>
            </p:cNvPicPr>
            <p:nvPr/>
          </p:nvPicPr>
          <p:blipFill>
            <a:blip r:embed="rId3" cstate="print"/>
            <a:srcRect/>
            <a:stretch>
              <a:fillRect/>
            </a:stretch>
          </p:blipFill>
          <p:spPr bwMode="auto">
            <a:xfrm>
              <a:off x="190500" y="142875"/>
              <a:ext cx="8763000" cy="6572250"/>
            </a:xfrm>
            <a:prstGeom prst="rect">
              <a:avLst/>
            </a:prstGeom>
            <a:noFill/>
            <a:ln w="9525">
              <a:noFill/>
              <a:miter lim="800000"/>
              <a:headEnd/>
              <a:tailEnd/>
            </a:ln>
          </p:spPr>
        </p:pic>
        <p:cxnSp>
          <p:nvCxnSpPr>
            <p:cNvPr id="4" name="Straight Connector 3"/>
            <p:cNvCxnSpPr/>
            <p:nvPr/>
          </p:nvCxnSpPr>
          <p:spPr>
            <a:xfrm rot="5400000" flipH="1" flipV="1">
              <a:off x="913415" y="1980770"/>
              <a:ext cx="611040" cy="4584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448153" y="1599970"/>
              <a:ext cx="456407" cy="30449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1714837" y="1789692"/>
              <a:ext cx="837880" cy="4584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362994" y="2437850"/>
              <a:ext cx="379324" cy="30449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809294" y="2057738"/>
              <a:ext cx="458435" cy="38011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flipV="1">
              <a:off x="4267048" y="1600651"/>
              <a:ext cx="457769"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4458065" y="1790427"/>
              <a:ext cx="913494" cy="3813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105489" y="2437850"/>
              <a:ext cx="533488" cy="2288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6628871" y="2362236"/>
              <a:ext cx="458435" cy="2288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flipH="1" flipV="1">
              <a:off x="6972183" y="1790706"/>
              <a:ext cx="686653"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7467697" y="1751598"/>
              <a:ext cx="533383" cy="3813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925065" y="2208965"/>
              <a:ext cx="456406" cy="2288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989718" y="5333645"/>
              <a:ext cx="458435" cy="756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flipH="1" flipV="1">
              <a:off x="1409665" y="4838751"/>
              <a:ext cx="533382"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1904560" y="4724649"/>
              <a:ext cx="533488" cy="756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362994" y="4724649"/>
              <a:ext cx="3793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3886376" y="5333645"/>
              <a:ext cx="381353" cy="15327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flipH="1" flipV="1">
              <a:off x="4191434" y="4800944"/>
              <a:ext cx="608996"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724136" y="4724649"/>
              <a:ext cx="381353" cy="3044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flipH="1" flipV="1">
              <a:off x="5104808" y="4572060"/>
              <a:ext cx="457769" cy="4564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628871" y="5409259"/>
              <a:ext cx="458435" cy="7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flipH="1" flipV="1">
              <a:off x="7162980" y="5028527"/>
              <a:ext cx="380111" cy="3813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7543712" y="4875876"/>
              <a:ext cx="381353" cy="15327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flipH="1" flipV="1">
              <a:off x="7848770" y="4343175"/>
              <a:ext cx="608996" cy="456406"/>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30" name="Title 29"/>
          <p:cNvSpPr>
            <a:spLocks noGrp="1"/>
          </p:cNvSpPr>
          <p:nvPr>
            <p:ph type="title"/>
          </p:nvPr>
        </p:nvSpPr>
        <p:spPr/>
        <p:txBody>
          <a:bodyPr>
            <a:normAutofit fontScale="90000"/>
          </a:bodyPr>
          <a:lstStyle/>
          <a:p>
            <a:pPr>
              <a:defRPr/>
            </a:pPr>
            <a:r>
              <a:rPr lang="en-US" sz="4000" dirty="0" smtClean="0">
                <a:solidFill>
                  <a:schemeClr val="accent6"/>
                </a:solidFill>
              </a:rPr>
              <a:t>Showing Growth in English Language Proficiency Development</a:t>
            </a:r>
            <a:endParaRPr lang="en-US" sz="4000" dirty="0">
              <a:solidFill>
                <a:schemeClr val="accent6"/>
              </a:solidFill>
            </a:endParaRPr>
          </a:p>
        </p:txBody>
      </p:sp>
      <p:sp>
        <p:nvSpPr>
          <p:cNvPr id="28" name="Footer Placeholder 27"/>
          <p:cNvSpPr>
            <a:spLocks noGrp="1"/>
          </p:cNvSpPr>
          <p:nvPr>
            <p:ph type="ftr" sz="quarter" idx="11"/>
          </p:nvPr>
        </p:nvSpPr>
        <p:spPr/>
        <p:txBody>
          <a:bodyPr/>
          <a:lstStyle/>
          <a:p>
            <a:pPr>
              <a:defRPr/>
            </a:pPr>
            <a:r>
              <a:rPr lang="en-US"/>
              <a:t>AERA Brown Lecture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solidFill>
                  <a:schemeClr val="accent6"/>
                </a:solidFill>
              </a:rPr>
              <a:t>Narrowing the EL-EO Gap</a:t>
            </a:r>
            <a:endParaRPr lang="en-US" dirty="0">
              <a:solidFill>
                <a:schemeClr val="accent6"/>
              </a:solidFill>
            </a:endParaRPr>
          </a:p>
        </p:txBody>
      </p:sp>
      <p:sp>
        <p:nvSpPr>
          <p:cNvPr id="2" name="Footer Placeholder 1"/>
          <p:cNvSpPr>
            <a:spLocks noGrp="1"/>
          </p:cNvSpPr>
          <p:nvPr>
            <p:ph type="ftr" sz="quarter" idx="11"/>
          </p:nvPr>
        </p:nvSpPr>
        <p:spPr/>
        <p:txBody>
          <a:bodyPr/>
          <a:lstStyle/>
          <a:p>
            <a:pPr>
              <a:defRPr/>
            </a:pPr>
            <a:r>
              <a:rPr lang="en-US"/>
              <a:t>AERA Brown Lecture</a:t>
            </a:r>
          </a:p>
        </p:txBody>
      </p:sp>
      <p:pic>
        <p:nvPicPr>
          <p:cNvPr id="34820" name="Picture 3"/>
          <p:cNvPicPr>
            <a:picLocks noChangeAspect="1" noChangeArrowheads="1"/>
          </p:cNvPicPr>
          <p:nvPr/>
        </p:nvPicPr>
        <p:blipFill>
          <a:blip r:embed="rId2" cstate="print"/>
          <a:srcRect/>
          <a:stretch>
            <a:fillRect/>
          </a:stretch>
        </p:blipFill>
        <p:spPr bwMode="auto">
          <a:xfrm>
            <a:off x="1752600" y="1219200"/>
            <a:ext cx="5670550" cy="51054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cstate="print"/>
          <a:srcRect/>
          <a:stretch>
            <a:fillRect/>
          </a:stretch>
        </p:blipFill>
        <p:spPr bwMode="auto">
          <a:xfrm>
            <a:off x="787400" y="1143000"/>
            <a:ext cx="7594600" cy="5521325"/>
          </a:xfrm>
          <a:prstGeom prst="rect">
            <a:avLst/>
          </a:prstGeom>
          <a:noFill/>
          <a:ln w="9525">
            <a:noFill/>
            <a:miter lim="800000"/>
            <a:headEnd/>
            <a:tailEnd/>
          </a:ln>
        </p:spPr>
      </p:pic>
      <p:sp>
        <p:nvSpPr>
          <p:cNvPr id="4" name="Title 3"/>
          <p:cNvSpPr>
            <a:spLocks noGrp="1"/>
          </p:cNvSpPr>
          <p:nvPr>
            <p:ph type="title"/>
          </p:nvPr>
        </p:nvSpPr>
        <p:spPr/>
        <p:txBody>
          <a:bodyPr/>
          <a:lstStyle/>
          <a:p>
            <a:pPr>
              <a:defRPr/>
            </a:pPr>
            <a:r>
              <a:rPr lang="en-US" dirty="0" smtClean="0">
                <a:solidFill>
                  <a:schemeClr val="accent6"/>
                </a:solidFill>
              </a:rPr>
              <a:t>Toward High School Graduation</a:t>
            </a:r>
            <a:endParaRPr lang="en-US" dirty="0">
              <a:solidFill>
                <a:schemeClr val="accent6"/>
              </a:solidFill>
            </a:endParaRPr>
          </a:p>
        </p:txBody>
      </p:sp>
      <p:sp>
        <p:nvSpPr>
          <p:cNvPr id="3" name="Footer Placeholder 2"/>
          <p:cNvSpPr>
            <a:spLocks noGrp="1"/>
          </p:cNvSpPr>
          <p:nvPr>
            <p:ph type="ftr" sz="quarter" idx="11"/>
          </p:nvPr>
        </p:nvSpPr>
        <p:spPr/>
        <p:txBody>
          <a:bodyPr/>
          <a:lstStyle/>
          <a:p>
            <a:pPr>
              <a:defRPr/>
            </a:pPr>
            <a:r>
              <a:rPr lang="en-US"/>
              <a:t>AERA Brown Lecture</a:t>
            </a:r>
          </a:p>
        </p:txBody>
      </p:sp>
      <p:pic>
        <p:nvPicPr>
          <p:cNvPr id="35845" name="Picture 2"/>
          <p:cNvPicPr>
            <a:picLocks noChangeAspect="1" noChangeArrowheads="1"/>
          </p:cNvPicPr>
          <p:nvPr/>
        </p:nvPicPr>
        <p:blipFill>
          <a:blip r:embed="rId3" cstate="print"/>
          <a:srcRect/>
          <a:stretch>
            <a:fillRect/>
          </a:stretch>
        </p:blipFill>
        <p:spPr bwMode="auto">
          <a:xfrm>
            <a:off x="762000" y="1143000"/>
            <a:ext cx="7594600" cy="5521325"/>
          </a:xfrm>
          <a:prstGeom prst="rect">
            <a:avLst/>
          </a:prstGeom>
          <a:noFill/>
          <a:ln w="9525">
            <a:noFill/>
            <a:miter lim="800000"/>
            <a:headEnd/>
            <a:tailEnd/>
          </a:ln>
        </p:spPr>
      </p:pic>
      <p:sp>
        <p:nvSpPr>
          <p:cNvPr id="35846" name="TextBox 5"/>
          <p:cNvSpPr txBox="1">
            <a:spLocks noChangeArrowheads="1"/>
          </p:cNvSpPr>
          <p:nvPr/>
        </p:nvSpPr>
        <p:spPr bwMode="auto">
          <a:xfrm>
            <a:off x="1981200" y="3657600"/>
            <a:ext cx="6316663" cy="523875"/>
          </a:xfrm>
          <a:prstGeom prst="rect">
            <a:avLst/>
          </a:prstGeom>
          <a:noFill/>
          <a:ln w="9525">
            <a:noFill/>
            <a:miter lim="800000"/>
            <a:headEnd/>
            <a:tailEnd/>
          </a:ln>
        </p:spPr>
        <p:txBody>
          <a:bodyPr wrap="none">
            <a:spAutoFit/>
          </a:bodyPr>
          <a:lstStyle/>
          <a:p>
            <a:r>
              <a:rPr lang="en-US" sz="2800" b="1">
                <a:solidFill>
                  <a:srgbClr val="FF0000"/>
                </a:solidFill>
              </a:rPr>
              <a:t>19%  35%  38%  52%  59% 55%  70%</a:t>
            </a:r>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p:cNvPicPr>
            <a:picLocks noChangeAspect="1" noChangeArrowheads="1"/>
          </p:cNvPicPr>
          <p:nvPr/>
        </p:nvPicPr>
        <p:blipFill>
          <a:blip r:embed="rId2" cstate="print"/>
          <a:srcRect/>
          <a:stretch>
            <a:fillRect/>
          </a:stretch>
        </p:blipFill>
        <p:spPr bwMode="auto">
          <a:xfrm>
            <a:off x="609600" y="3733800"/>
            <a:ext cx="3962400" cy="2781300"/>
          </a:xfrm>
          <a:prstGeom prst="rect">
            <a:avLst/>
          </a:prstGeom>
          <a:noFill/>
          <a:ln w="9525">
            <a:noFill/>
            <a:miter lim="800000"/>
            <a:headEnd/>
            <a:tailEnd/>
          </a:ln>
        </p:spPr>
      </p:pic>
      <p:sp>
        <p:nvSpPr>
          <p:cNvPr id="36867" name="TextBox 3"/>
          <p:cNvSpPr txBox="1">
            <a:spLocks noChangeArrowheads="1"/>
          </p:cNvSpPr>
          <p:nvPr/>
        </p:nvSpPr>
        <p:spPr bwMode="auto">
          <a:xfrm>
            <a:off x="762000" y="5029200"/>
            <a:ext cx="3657600" cy="276225"/>
          </a:xfrm>
          <a:prstGeom prst="rect">
            <a:avLst/>
          </a:prstGeom>
          <a:noFill/>
          <a:ln w="9525">
            <a:noFill/>
            <a:miter lim="800000"/>
            <a:headEnd/>
            <a:tailEnd/>
          </a:ln>
        </p:spPr>
        <p:txBody>
          <a:bodyPr>
            <a:spAutoFit/>
          </a:bodyPr>
          <a:lstStyle/>
          <a:p>
            <a:r>
              <a:rPr lang="en-US" sz="1200">
                <a:hlinkClick r:id="rId3"/>
              </a:rPr>
              <a:t>http://www.cgcs.org/publications/ELL_Report09.pdf</a:t>
            </a:r>
            <a:endParaRPr lang="en-US" sz="1200"/>
          </a:p>
        </p:txBody>
      </p:sp>
      <p:pic>
        <p:nvPicPr>
          <p:cNvPr id="36868" name="Picture 4"/>
          <p:cNvPicPr>
            <a:picLocks noChangeAspect="1" noChangeArrowheads="1"/>
          </p:cNvPicPr>
          <p:nvPr/>
        </p:nvPicPr>
        <p:blipFill>
          <a:blip r:embed="rId4" cstate="print"/>
          <a:srcRect/>
          <a:stretch>
            <a:fillRect/>
          </a:stretch>
        </p:blipFill>
        <p:spPr bwMode="auto">
          <a:xfrm>
            <a:off x="5638800" y="685800"/>
            <a:ext cx="3028950" cy="4572000"/>
          </a:xfrm>
          <a:prstGeom prst="rect">
            <a:avLst/>
          </a:prstGeom>
          <a:noFill/>
          <a:ln w="9525">
            <a:noFill/>
            <a:miter lim="800000"/>
            <a:headEnd/>
            <a:tailEnd/>
          </a:ln>
        </p:spPr>
      </p:pic>
      <p:pic>
        <p:nvPicPr>
          <p:cNvPr id="36869" name="Picture 2"/>
          <p:cNvPicPr>
            <a:picLocks noChangeAspect="1" noChangeArrowheads="1"/>
          </p:cNvPicPr>
          <p:nvPr/>
        </p:nvPicPr>
        <p:blipFill>
          <a:blip r:embed="rId5" cstate="print"/>
          <a:srcRect/>
          <a:stretch>
            <a:fillRect/>
          </a:stretch>
        </p:blipFill>
        <p:spPr bwMode="auto">
          <a:xfrm>
            <a:off x="228600" y="533400"/>
            <a:ext cx="5105400" cy="2867025"/>
          </a:xfrm>
          <a:prstGeom prst="rect">
            <a:avLst/>
          </a:prstGeom>
          <a:noFill/>
          <a:ln w="9525">
            <a:noFill/>
            <a:miter lim="800000"/>
            <a:headEnd/>
            <a:tailEnd/>
          </a:ln>
        </p:spPr>
      </p:pic>
      <p:sp>
        <p:nvSpPr>
          <p:cNvPr id="36870" name="Rectangle 6"/>
          <p:cNvSpPr>
            <a:spLocks noChangeArrowheads="1"/>
          </p:cNvSpPr>
          <p:nvPr/>
        </p:nvSpPr>
        <p:spPr bwMode="auto">
          <a:xfrm>
            <a:off x="914400" y="3090863"/>
            <a:ext cx="4114800" cy="261937"/>
          </a:xfrm>
          <a:prstGeom prst="rect">
            <a:avLst/>
          </a:prstGeom>
          <a:noFill/>
          <a:ln w="9525">
            <a:solidFill>
              <a:schemeClr val="accent1"/>
            </a:solidFill>
            <a:miter lim="800000"/>
            <a:headEnd/>
            <a:tailEnd/>
          </a:ln>
        </p:spPr>
        <p:txBody>
          <a:bodyPr>
            <a:spAutoFit/>
          </a:bodyPr>
          <a:lstStyle/>
          <a:p>
            <a:r>
              <a:rPr lang="en-US" sz="1100">
                <a:solidFill>
                  <a:schemeClr val="bg1"/>
                </a:solidFill>
                <a:hlinkClick r:id="rId6"/>
              </a:rPr>
              <a:t>http://www.edsource.org/pub_SimStu_EL9-07_lay-report.html</a:t>
            </a:r>
            <a:endParaRPr lang="en-US" sz="110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p:cNvPicPr>
            <a:picLocks noChangeAspect="1" noChangeArrowheads="1"/>
          </p:cNvPicPr>
          <p:nvPr/>
        </p:nvPicPr>
        <p:blipFill>
          <a:blip r:embed="rId2" cstate="print"/>
          <a:srcRect/>
          <a:stretch>
            <a:fillRect/>
          </a:stretch>
        </p:blipFill>
        <p:spPr bwMode="auto">
          <a:xfrm>
            <a:off x="609600" y="3733800"/>
            <a:ext cx="3962400" cy="2781300"/>
          </a:xfrm>
          <a:prstGeom prst="rect">
            <a:avLst/>
          </a:prstGeom>
          <a:noFill/>
          <a:ln w="9525">
            <a:noFill/>
            <a:miter lim="800000"/>
            <a:headEnd/>
            <a:tailEnd/>
          </a:ln>
        </p:spPr>
      </p:pic>
      <p:sp>
        <p:nvSpPr>
          <p:cNvPr id="37891" name="TextBox 3"/>
          <p:cNvSpPr txBox="1">
            <a:spLocks noChangeArrowheads="1"/>
          </p:cNvSpPr>
          <p:nvPr/>
        </p:nvSpPr>
        <p:spPr bwMode="auto">
          <a:xfrm>
            <a:off x="762000" y="5029200"/>
            <a:ext cx="3657600" cy="276225"/>
          </a:xfrm>
          <a:prstGeom prst="rect">
            <a:avLst/>
          </a:prstGeom>
          <a:noFill/>
          <a:ln w="9525">
            <a:noFill/>
            <a:miter lim="800000"/>
            <a:headEnd/>
            <a:tailEnd/>
          </a:ln>
        </p:spPr>
        <p:txBody>
          <a:bodyPr>
            <a:spAutoFit/>
          </a:bodyPr>
          <a:lstStyle/>
          <a:p>
            <a:r>
              <a:rPr lang="en-US" sz="1200">
                <a:hlinkClick r:id="rId3"/>
              </a:rPr>
              <a:t>http://www.cgcs.org/publications/ELL_Report09.pdf</a:t>
            </a:r>
            <a:endParaRPr lang="en-US" sz="1200"/>
          </a:p>
        </p:txBody>
      </p:sp>
      <p:pic>
        <p:nvPicPr>
          <p:cNvPr id="37892" name="Picture 4"/>
          <p:cNvPicPr>
            <a:picLocks noChangeAspect="1" noChangeArrowheads="1"/>
          </p:cNvPicPr>
          <p:nvPr/>
        </p:nvPicPr>
        <p:blipFill>
          <a:blip r:embed="rId4" cstate="print"/>
          <a:srcRect/>
          <a:stretch>
            <a:fillRect/>
          </a:stretch>
        </p:blipFill>
        <p:spPr bwMode="auto">
          <a:xfrm>
            <a:off x="5638800" y="685800"/>
            <a:ext cx="3028950" cy="4572000"/>
          </a:xfrm>
          <a:prstGeom prst="rect">
            <a:avLst/>
          </a:prstGeom>
          <a:noFill/>
          <a:ln w="9525">
            <a:noFill/>
            <a:miter lim="800000"/>
            <a:headEnd/>
            <a:tailEnd/>
          </a:ln>
        </p:spPr>
      </p:pic>
      <p:pic>
        <p:nvPicPr>
          <p:cNvPr id="37893" name="Picture 2"/>
          <p:cNvPicPr>
            <a:picLocks noChangeAspect="1" noChangeArrowheads="1"/>
          </p:cNvPicPr>
          <p:nvPr/>
        </p:nvPicPr>
        <p:blipFill>
          <a:blip r:embed="rId5" cstate="print"/>
          <a:srcRect/>
          <a:stretch>
            <a:fillRect/>
          </a:stretch>
        </p:blipFill>
        <p:spPr bwMode="auto">
          <a:xfrm>
            <a:off x="228600" y="533400"/>
            <a:ext cx="5105400" cy="2867025"/>
          </a:xfrm>
          <a:prstGeom prst="rect">
            <a:avLst/>
          </a:prstGeom>
          <a:noFill/>
          <a:ln w="9525">
            <a:noFill/>
            <a:miter lim="800000"/>
            <a:headEnd/>
            <a:tailEnd/>
          </a:ln>
        </p:spPr>
      </p:pic>
      <p:sp>
        <p:nvSpPr>
          <p:cNvPr id="37894" name="Rectangle 6"/>
          <p:cNvSpPr>
            <a:spLocks noChangeArrowheads="1"/>
          </p:cNvSpPr>
          <p:nvPr/>
        </p:nvSpPr>
        <p:spPr bwMode="auto">
          <a:xfrm>
            <a:off x="914400" y="3090863"/>
            <a:ext cx="4114800" cy="261937"/>
          </a:xfrm>
          <a:prstGeom prst="rect">
            <a:avLst/>
          </a:prstGeom>
          <a:noFill/>
          <a:ln w="9525">
            <a:solidFill>
              <a:schemeClr val="accent1"/>
            </a:solidFill>
            <a:miter lim="800000"/>
            <a:headEnd/>
            <a:tailEnd/>
          </a:ln>
        </p:spPr>
        <p:txBody>
          <a:bodyPr>
            <a:spAutoFit/>
          </a:bodyPr>
          <a:lstStyle/>
          <a:p>
            <a:r>
              <a:rPr lang="en-US" sz="1100">
                <a:solidFill>
                  <a:schemeClr val="bg1"/>
                </a:solidFill>
                <a:hlinkClick r:id="rId6"/>
              </a:rPr>
              <a:t>http://www.edsource.org/pub_SimStu_EL9-07_lay-report.html</a:t>
            </a:r>
            <a:endParaRPr lang="en-US" sz="1100">
              <a:solidFill>
                <a:schemeClr val="bg1"/>
              </a:solidFill>
            </a:endParaRPr>
          </a:p>
        </p:txBody>
      </p:sp>
      <p:sp>
        <p:nvSpPr>
          <p:cNvPr id="37895" name="TextBox 7"/>
          <p:cNvSpPr txBox="1">
            <a:spLocks noChangeArrowheads="1"/>
          </p:cNvSpPr>
          <p:nvPr/>
        </p:nvSpPr>
        <p:spPr bwMode="auto">
          <a:xfrm>
            <a:off x="4953000" y="5562600"/>
            <a:ext cx="4038600" cy="954088"/>
          </a:xfrm>
          <a:prstGeom prst="rect">
            <a:avLst/>
          </a:prstGeom>
          <a:noFill/>
          <a:ln w="9525">
            <a:noFill/>
            <a:miter lim="800000"/>
            <a:headEnd/>
            <a:tailEnd/>
          </a:ln>
        </p:spPr>
        <p:txBody>
          <a:bodyPr>
            <a:spAutoFit/>
          </a:bodyPr>
          <a:lstStyle/>
          <a:p>
            <a:r>
              <a:rPr lang="en-US" sz="2800" b="1">
                <a:solidFill>
                  <a:srgbClr val="00B050"/>
                </a:solidFill>
              </a:rPr>
              <a:t>Schoolwide vision and culture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p:cNvPicPr>
            <a:picLocks noChangeAspect="1" noChangeArrowheads="1"/>
          </p:cNvPicPr>
          <p:nvPr/>
        </p:nvPicPr>
        <p:blipFill>
          <a:blip r:embed="rId2" cstate="print"/>
          <a:srcRect/>
          <a:stretch>
            <a:fillRect/>
          </a:stretch>
        </p:blipFill>
        <p:spPr bwMode="auto">
          <a:xfrm>
            <a:off x="609600" y="3733800"/>
            <a:ext cx="3962400" cy="2781300"/>
          </a:xfrm>
          <a:prstGeom prst="rect">
            <a:avLst/>
          </a:prstGeom>
          <a:noFill/>
          <a:ln w="9525">
            <a:noFill/>
            <a:miter lim="800000"/>
            <a:headEnd/>
            <a:tailEnd/>
          </a:ln>
        </p:spPr>
      </p:pic>
      <p:sp>
        <p:nvSpPr>
          <p:cNvPr id="38915" name="TextBox 3"/>
          <p:cNvSpPr txBox="1">
            <a:spLocks noChangeArrowheads="1"/>
          </p:cNvSpPr>
          <p:nvPr/>
        </p:nvSpPr>
        <p:spPr bwMode="auto">
          <a:xfrm>
            <a:off x="762000" y="5029200"/>
            <a:ext cx="3657600" cy="276225"/>
          </a:xfrm>
          <a:prstGeom prst="rect">
            <a:avLst/>
          </a:prstGeom>
          <a:noFill/>
          <a:ln w="9525">
            <a:noFill/>
            <a:miter lim="800000"/>
            <a:headEnd/>
            <a:tailEnd/>
          </a:ln>
        </p:spPr>
        <p:txBody>
          <a:bodyPr>
            <a:spAutoFit/>
          </a:bodyPr>
          <a:lstStyle/>
          <a:p>
            <a:r>
              <a:rPr lang="en-US" sz="1200">
                <a:hlinkClick r:id="rId3"/>
              </a:rPr>
              <a:t>http://www.cgcs.org/publications/ELL_Report09.pdf</a:t>
            </a:r>
            <a:endParaRPr lang="en-US" sz="1200"/>
          </a:p>
        </p:txBody>
      </p:sp>
      <p:pic>
        <p:nvPicPr>
          <p:cNvPr id="38916" name="Picture 4"/>
          <p:cNvPicPr>
            <a:picLocks noChangeAspect="1" noChangeArrowheads="1"/>
          </p:cNvPicPr>
          <p:nvPr/>
        </p:nvPicPr>
        <p:blipFill>
          <a:blip r:embed="rId4" cstate="print"/>
          <a:srcRect/>
          <a:stretch>
            <a:fillRect/>
          </a:stretch>
        </p:blipFill>
        <p:spPr bwMode="auto">
          <a:xfrm>
            <a:off x="5638800" y="685800"/>
            <a:ext cx="3028950" cy="4572000"/>
          </a:xfrm>
          <a:prstGeom prst="rect">
            <a:avLst/>
          </a:prstGeom>
          <a:noFill/>
          <a:ln w="9525">
            <a:noFill/>
            <a:miter lim="800000"/>
            <a:headEnd/>
            <a:tailEnd/>
          </a:ln>
        </p:spPr>
      </p:pic>
      <p:pic>
        <p:nvPicPr>
          <p:cNvPr id="38917" name="Picture 2"/>
          <p:cNvPicPr>
            <a:picLocks noChangeAspect="1" noChangeArrowheads="1"/>
          </p:cNvPicPr>
          <p:nvPr/>
        </p:nvPicPr>
        <p:blipFill>
          <a:blip r:embed="rId5" cstate="print"/>
          <a:srcRect/>
          <a:stretch>
            <a:fillRect/>
          </a:stretch>
        </p:blipFill>
        <p:spPr bwMode="auto">
          <a:xfrm>
            <a:off x="228600" y="533400"/>
            <a:ext cx="5105400" cy="2867025"/>
          </a:xfrm>
          <a:prstGeom prst="rect">
            <a:avLst/>
          </a:prstGeom>
          <a:noFill/>
          <a:ln w="9525">
            <a:noFill/>
            <a:miter lim="800000"/>
            <a:headEnd/>
            <a:tailEnd/>
          </a:ln>
        </p:spPr>
      </p:pic>
      <p:sp>
        <p:nvSpPr>
          <p:cNvPr id="38918" name="Rectangle 6"/>
          <p:cNvSpPr>
            <a:spLocks noChangeArrowheads="1"/>
          </p:cNvSpPr>
          <p:nvPr/>
        </p:nvSpPr>
        <p:spPr bwMode="auto">
          <a:xfrm>
            <a:off x="914400" y="3090863"/>
            <a:ext cx="4114800" cy="261937"/>
          </a:xfrm>
          <a:prstGeom prst="rect">
            <a:avLst/>
          </a:prstGeom>
          <a:noFill/>
          <a:ln w="9525">
            <a:solidFill>
              <a:schemeClr val="accent1"/>
            </a:solidFill>
            <a:miter lim="800000"/>
            <a:headEnd/>
            <a:tailEnd/>
          </a:ln>
        </p:spPr>
        <p:txBody>
          <a:bodyPr>
            <a:spAutoFit/>
          </a:bodyPr>
          <a:lstStyle/>
          <a:p>
            <a:r>
              <a:rPr lang="en-US" sz="1100">
                <a:solidFill>
                  <a:schemeClr val="bg1"/>
                </a:solidFill>
                <a:hlinkClick r:id="rId6"/>
              </a:rPr>
              <a:t>http://www.edsource.org/pub_SimStu_EL9-07_lay-report.html</a:t>
            </a:r>
            <a:endParaRPr lang="en-US" sz="1100">
              <a:solidFill>
                <a:schemeClr val="bg1"/>
              </a:solidFill>
            </a:endParaRPr>
          </a:p>
        </p:txBody>
      </p:sp>
      <p:sp>
        <p:nvSpPr>
          <p:cNvPr id="38919" name="TextBox 7"/>
          <p:cNvSpPr txBox="1">
            <a:spLocks noChangeArrowheads="1"/>
          </p:cNvSpPr>
          <p:nvPr/>
        </p:nvSpPr>
        <p:spPr bwMode="auto">
          <a:xfrm>
            <a:off x="4953000" y="5562600"/>
            <a:ext cx="4038600" cy="954088"/>
          </a:xfrm>
          <a:prstGeom prst="rect">
            <a:avLst/>
          </a:prstGeom>
          <a:noFill/>
          <a:ln w="9525">
            <a:noFill/>
            <a:miter lim="800000"/>
            <a:headEnd/>
            <a:tailEnd/>
          </a:ln>
        </p:spPr>
        <p:txBody>
          <a:bodyPr>
            <a:spAutoFit/>
          </a:bodyPr>
          <a:lstStyle/>
          <a:p>
            <a:r>
              <a:rPr lang="en-US" sz="2800" b="1">
                <a:solidFill>
                  <a:srgbClr val="00B050"/>
                </a:solidFill>
              </a:rPr>
              <a:t>Staff capacity and focus…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p:cNvPicPr>
            <a:picLocks noChangeAspect="1" noChangeArrowheads="1"/>
          </p:cNvPicPr>
          <p:nvPr/>
        </p:nvPicPr>
        <p:blipFill>
          <a:blip r:embed="rId2" cstate="print"/>
          <a:srcRect/>
          <a:stretch>
            <a:fillRect/>
          </a:stretch>
        </p:blipFill>
        <p:spPr bwMode="auto">
          <a:xfrm>
            <a:off x="609600" y="3733800"/>
            <a:ext cx="3962400" cy="2781300"/>
          </a:xfrm>
          <a:prstGeom prst="rect">
            <a:avLst/>
          </a:prstGeom>
          <a:noFill/>
          <a:ln w="9525">
            <a:noFill/>
            <a:miter lim="800000"/>
            <a:headEnd/>
            <a:tailEnd/>
          </a:ln>
        </p:spPr>
      </p:pic>
      <p:sp>
        <p:nvSpPr>
          <p:cNvPr id="39939" name="TextBox 3"/>
          <p:cNvSpPr txBox="1">
            <a:spLocks noChangeArrowheads="1"/>
          </p:cNvSpPr>
          <p:nvPr/>
        </p:nvSpPr>
        <p:spPr bwMode="auto">
          <a:xfrm>
            <a:off x="762000" y="5029200"/>
            <a:ext cx="3657600" cy="276225"/>
          </a:xfrm>
          <a:prstGeom prst="rect">
            <a:avLst/>
          </a:prstGeom>
          <a:noFill/>
          <a:ln w="9525">
            <a:noFill/>
            <a:miter lim="800000"/>
            <a:headEnd/>
            <a:tailEnd/>
          </a:ln>
        </p:spPr>
        <p:txBody>
          <a:bodyPr>
            <a:spAutoFit/>
          </a:bodyPr>
          <a:lstStyle/>
          <a:p>
            <a:r>
              <a:rPr lang="en-US" sz="1200">
                <a:hlinkClick r:id="rId3"/>
              </a:rPr>
              <a:t>http://www.cgcs.org/publications/ELL_Report09.pdf</a:t>
            </a:r>
            <a:endParaRPr lang="en-US" sz="1200"/>
          </a:p>
        </p:txBody>
      </p:sp>
      <p:pic>
        <p:nvPicPr>
          <p:cNvPr id="39940" name="Picture 4"/>
          <p:cNvPicPr>
            <a:picLocks noChangeAspect="1" noChangeArrowheads="1"/>
          </p:cNvPicPr>
          <p:nvPr/>
        </p:nvPicPr>
        <p:blipFill>
          <a:blip r:embed="rId4" cstate="print"/>
          <a:srcRect/>
          <a:stretch>
            <a:fillRect/>
          </a:stretch>
        </p:blipFill>
        <p:spPr bwMode="auto">
          <a:xfrm>
            <a:off x="5638800" y="685800"/>
            <a:ext cx="3028950" cy="4572000"/>
          </a:xfrm>
          <a:prstGeom prst="rect">
            <a:avLst/>
          </a:prstGeom>
          <a:noFill/>
          <a:ln w="9525">
            <a:noFill/>
            <a:miter lim="800000"/>
            <a:headEnd/>
            <a:tailEnd/>
          </a:ln>
        </p:spPr>
      </p:pic>
      <p:pic>
        <p:nvPicPr>
          <p:cNvPr id="39941" name="Picture 2"/>
          <p:cNvPicPr>
            <a:picLocks noChangeAspect="1" noChangeArrowheads="1"/>
          </p:cNvPicPr>
          <p:nvPr/>
        </p:nvPicPr>
        <p:blipFill>
          <a:blip r:embed="rId5" cstate="print"/>
          <a:srcRect/>
          <a:stretch>
            <a:fillRect/>
          </a:stretch>
        </p:blipFill>
        <p:spPr bwMode="auto">
          <a:xfrm>
            <a:off x="228600" y="533400"/>
            <a:ext cx="5105400" cy="2867025"/>
          </a:xfrm>
          <a:prstGeom prst="rect">
            <a:avLst/>
          </a:prstGeom>
          <a:noFill/>
          <a:ln w="9525">
            <a:noFill/>
            <a:miter lim="800000"/>
            <a:headEnd/>
            <a:tailEnd/>
          </a:ln>
        </p:spPr>
      </p:pic>
      <p:sp>
        <p:nvSpPr>
          <p:cNvPr id="39942" name="Rectangle 6"/>
          <p:cNvSpPr>
            <a:spLocks noChangeArrowheads="1"/>
          </p:cNvSpPr>
          <p:nvPr/>
        </p:nvSpPr>
        <p:spPr bwMode="auto">
          <a:xfrm>
            <a:off x="914400" y="3090863"/>
            <a:ext cx="4114800" cy="261937"/>
          </a:xfrm>
          <a:prstGeom prst="rect">
            <a:avLst/>
          </a:prstGeom>
          <a:noFill/>
          <a:ln w="9525">
            <a:solidFill>
              <a:schemeClr val="accent1"/>
            </a:solidFill>
            <a:miter lim="800000"/>
            <a:headEnd/>
            <a:tailEnd/>
          </a:ln>
        </p:spPr>
        <p:txBody>
          <a:bodyPr>
            <a:spAutoFit/>
          </a:bodyPr>
          <a:lstStyle/>
          <a:p>
            <a:r>
              <a:rPr lang="en-US" sz="1100">
                <a:solidFill>
                  <a:schemeClr val="bg1"/>
                </a:solidFill>
                <a:hlinkClick r:id="rId6"/>
              </a:rPr>
              <a:t>http://www.edsource.org/pub_SimStu_EL9-07_lay-report.html</a:t>
            </a:r>
            <a:endParaRPr lang="en-US" sz="1100">
              <a:solidFill>
                <a:schemeClr val="bg1"/>
              </a:solidFill>
            </a:endParaRPr>
          </a:p>
        </p:txBody>
      </p:sp>
      <p:sp>
        <p:nvSpPr>
          <p:cNvPr id="39943" name="TextBox 7"/>
          <p:cNvSpPr txBox="1">
            <a:spLocks noChangeArrowheads="1"/>
          </p:cNvSpPr>
          <p:nvPr/>
        </p:nvSpPr>
        <p:spPr bwMode="auto">
          <a:xfrm>
            <a:off x="4953000" y="5562600"/>
            <a:ext cx="4038600" cy="523875"/>
          </a:xfrm>
          <a:prstGeom prst="rect">
            <a:avLst/>
          </a:prstGeom>
          <a:noFill/>
          <a:ln w="9525">
            <a:noFill/>
            <a:miter lim="800000"/>
            <a:headEnd/>
            <a:tailEnd/>
          </a:ln>
        </p:spPr>
        <p:txBody>
          <a:bodyPr>
            <a:spAutoFit/>
          </a:bodyPr>
          <a:lstStyle/>
          <a:p>
            <a:r>
              <a:rPr lang="en-US" sz="2800" b="1">
                <a:solidFill>
                  <a:srgbClr val="00B050"/>
                </a:solidFill>
              </a:rPr>
              <a:t>Stable leadership…</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3"/>
          <p:cNvPicPr>
            <a:picLocks noChangeAspect="1" noChangeArrowheads="1"/>
          </p:cNvPicPr>
          <p:nvPr/>
        </p:nvPicPr>
        <p:blipFill>
          <a:blip r:embed="rId2" cstate="print"/>
          <a:srcRect/>
          <a:stretch>
            <a:fillRect/>
          </a:stretch>
        </p:blipFill>
        <p:spPr bwMode="auto">
          <a:xfrm>
            <a:off x="609600" y="3733800"/>
            <a:ext cx="3962400" cy="2781300"/>
          </a:xfrm>
          <a:prstGeom prst="rect">
            <a:avLst/>
          </a:prstGeom>
          <a:noFill/>
          <a:ln w="9525">
            <a:noFill/>
            <a:miter lim="800000"/>
            <a:headEnd/>
            <a:tailEnd/>
          </a:ln>
        </p:spPr>
      </p:pic>
      <p:sp>
        <p:nvSpPr>
          <p:cNvPr id="40963" name="TextBox 3"/>
          <p:cNvSpPr txBox="1">
            <a:spLocks noChangeArrowheads="1"/>
          </p:cNvSpPr>
          <p:nvPr/>
        </p:nvSpPr>
        <p:spPr bwMode="auto">
          <a:xfrm>
            <a:off x="762000" y="5029200"/>
            <a:ext cx="3657600" cy="276225"/>
          </a:xfrm>
          <a:prstGeom prst="rect">
            <a:avLst/>
          </a:prstGeom>
          <a:noFill/>
          <a:ln w="9525">
            <a:noFill/>
            <a:miter lim="800000"/>
            <a:headEnd/>
            <a:tailEnd/>
          </a:ln>
        </p:spPr>
        <p:txBody>
          <a:bodyPr>
            <a:spAutoFit/>
          </a:bodyPr>
          <a:lstStyle/>
          <a:p>
            <a:r>
              <a:rPr lang="en-US" sz="1200">
                <a:hlinkClick r:id="rId3"/>
              </a:rPr>
              <a:t>http://www.cgcs.org/publications/ELL_Report09.pdf</a:t>
            </a:r>
            <a:endParaRPr lang="en-US" sz="1200"/>
          </a:p>
        </p:txBody>
      </p:sp>
      <p:pic>
        <p:nvPicPr>
          <p:cNvPr id="40964" name="Picture 4"/>
          <p:cNvPicPr>
            <a:picLocks noChangeAspect="1" noChangeArrowheads="1"/>
          </p:cNvPicPr>
          <p:nvPr/>
        </p:nvPicPr>
        <p:blipFill>
          <a:blip r:embed="rId4" cstate="print"/>
          <a:srcRect/>
          <a:stretch>
            <a:fillRect/>
          </a:stretch>
        </p:blipFill>
        <p:spPr bwMode="auto">
          <a:xfrm>
            <a:off x="5638800" y="685800"/>
            <a:ext cx="3028950" cy="4572000"/>
          </a:xfrm>
          <a:prstGeom prst="rect">
            <a:avLst/>
          </a:prstGeom>
          <a:noFill/>
          <a:ln w="9525">
            <a:noFill/>
            <a:miter lim="800000"/>
            <a:headEnd/>
            <a:tailEnd/>
          </a:ln>
        </p:spPr>
      </p:pic>
      <p:pic>
        <p:nvPicPr>
          <p:cNvPr id="40965" name="Picture 2"/>
          <p:cNvPicPr>
            <a:picLocks noChangeAspect="1" noChangeArrowheads="1"/>
          </p:cNvPicPr>
          <p:nvPr/>
        </p:nvPicPr>
        <p:blipFill>
          <a:blip r:embed="rId5" cstate="print"/>
          <a:srcRect/>
          <a:stretch>
            <a:fillRect/>
          </a:stretch>
        </p:blipFill>
        <p:spPr bwMode="auto">
          <a:xfrm>
            <a:off x="228600" y="533400"/>
            <a:ext cx="5105400" cy="2867025"/>
          </a:xfrm>
          <a:prstGeom prst="rect">
            <a:avLst/>
          </a:prstGeom>
          <a:noFill/>
          <a:ln w="9525">
            <a:noFill/>
            <a:miter lim="800000"/>
            <a:headEnd/>
            <a:tailEnd/>
          </a:ln>
        </p:spPr>
      </p:pic>
      <p:sp>
        <p:nvSpPr>
          <p:cNvPr id="40966" name="Rectangle 6"/>
          <p:cNvSpPr>
            <a:spLocks noChangeArrowheads="1"/>
          </p:cNvSpPr>
          <p:nvPr/>
        </p:nvSpPr>
        <p:spPr bwMode="auto">
          <a:xfrm>
            <a:off x="914400" y="3090863"/>
            <a:ext cx="4114800" cy="261937"/>
          </a:xfrm>
          <a:prstGeom prst="rect">
            <a:avLst/>
          </a:prstGeom>
          <a:noFill/>
          <a:ln w="9525">
            <a:solidFill>
              <a:schemeClr val="accent1"/>
            </a:solidFill>
            <a:miter lim="800000"/>
            <a:headEnd/>
            <a:tailEnd/>
          </a:ln>
        </p:spPr>
        <p:txBody>
          <a:bodyPr>
            <a:spAutoFit/>
          </a:bodyPr>
          <a:lstStyle/>
          <a:p>
            <a:r>
              <a:rPr lang="en-US" sz="1100">
                <a:solidFill>
                  <a:schemeClr val="bg1"/>
                </a:solidFill>
                <a:hlinkClick r:id="rId6"/>
              </a:rPr>
              <a:t>http://www.edsource.org/pub_SimStu_EL9-07_lay-report.html</a:t>
            </a:r>
            <a:endParaRPr lang="en-US" sz="1100">
              <a:solidFill>
                <a:schemeClr val="bg1"/>
              </a:solidFill>
            </a:endParaRPr>
          </a:p>
        </p:txBody>
      </p:sp>
      <p:sp>
        <p:nvSpPr>
          <p:cNvPr id="40967" name="TextBox 7"/>
          <p:cNvSpPr txBox="1">
            <a:spLocks noChangeArrowheads="1"/>
          </p:cNvSpPr>
          <p:nvPr/>
        </p:nvSpPr>
        <p:spPr bwMode="auto">
          <a:xfrm>
            <a:off x="4953000" y="5562600"/>
            <a:ext cx="4038600" cy="954088"/>
          </a:xfrm>
          <a:prstGeom prst="rect">
            <a:avLst/>
          </a:prstGeom>
          <a:noFill/>
          <a:ln w="9525">
            <a:noFill/>
            <a:miter lim="800000"/>
            <a:headEnd/>
            <a:tailEnd/>
          </a:ln>
        </p:spPr>
        <p:txBody>
          <a:bodyPr>
            <a:spAutoFit/>
          </a:bodyPr>
          <a:lstStyle/>
          <a:p>
            <a:r>
              <a:rPr lang="en-US" sz="2800" b="1">
                <a:solidFill>
                  <a:srgbClr val="00B050"/>
                </a:solidFill>
              </a:rPr>
              <a:t>ELD </a:t>
            </a:r>
            <a:r>
              <a:rPr lang="en-US" sz="2800" b="1" u="sng">
                <a:solidFill>
                  <a:srgbClr val="00B050"/>
                </a:solidFill>
              </a:rPr>
              <a:t>and</a:t>
            </a:r>
            <a:r>
              <a:rPr lang="en-US" sz="2800" b="1">
                <a:solidFill>
                  <a:srgbClr val="00B050"/>
                </a:solidFill>
              </a:rPr>
              <a:t> core curriculum…</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p:cNvPicPr>
            <a:picLocks noChangeAspect="1" noChangeArrowheads="1"/>
          </p:cNvPicPr>
          <p:nvPr/>
        </p:nvPicPr>
        <p:blipFill>
          <a:blip r:embed="rId2" cstate="print"/>
          <a:srcRect/>
          <a:stretch>
            <a:fillRect/>
          </a:stretch>
        </p:blipFill>
        <p:spPr bwMode="auto">
          <a:xfrm>
            <a:off x="609600" y="3733800"/>
            <a:ext cx="3962400" cy="2781300"/>
          </a:xfrm>
          <a:prstGeom prst="rect">
            <a:avLst/>
          </a:prstGeom>
          <a:noFill/>
          <a:ln w="9525">
            <a:noFill/>
            <a:miter lim="800000"/>
            <a:headEnd/>
            <a:tailEnd/>
          </a:ln>
        </p:spPr>
      </p:pic>
      <p:sp>
        <p:nvSpPr>
          <p:cNvPr id="41987" name="TextBox 3"/>
          <p:cNvSpPr txBox="1">
            <a:spLocks noChangeArrowheads="1"/>
          </p:cNvSpPr>
          <p:nvPr/>
        </p:nvSpPr>
        <p:spPr bwMode="auto">
          <a:xfrm>
            <a:off x="762000" y="5029200"/>
            <a:ext cx="3657600" cy="276225"/>
          </a:xfrm>
          <a:prstGeom prst="rect">
            <a:avLst/>
          </a:prstGeom>
          <a:noFill/>
          <a:ln w="9525">
            <a:noFill/>
            <a:miter lim="800000"/>
            <a:headEnd/>
            <a:tailEnd/>
          </a:ln>
        </p:spPr>
        <p:txBody>
          <a:bodyPr>
            <a:spAutoFit/>
          </a:bodyPr>
          <a:lstStyle/>
          <a:p>
            <a:r>
              <a:rPr lang="en-US" sz="1200">
                <a:hlinkClick r:id="rId3"/>
              </a:rPr>
              <a:t>http://www.cgcs.org/publications/ELL_Report09.pdf</a:t>
            </a:r>
            <a:endParaRPr lang="en-US" sz="1200"/>
          </a:p>
        </p:txBody>
      </p:sp>
      <p:pic>
        <p:nvPicPr>
          <p:cNvPr id="41988" name="Picture 4"/>
          <p:cNvPicPr>
            <a:picLocks noChangeAspect="1" noChangeArrowheads="1"/>
          </p:cNvPicPr>
          <p:nvPr/>
        </p:nvPicPr>
        <p:blipFill>
          <a:blip r:embed="rId4" cstate="print"/>
          <a:srcRect/>
          <a:stretch>
            <a:fillRect/>
          </a:stretch>
        </p:blipFill>
        <p:spPr bwMode="auto">
          <a:xfrm>
            <a:off x="5638800" y="685800"/>
            <a:ext cx="3028950" cy="4572000"/>
          </a:xfrm>
          <a:prstGeom prst="rect">
            <a:avLst/>
          </a:prstGeom>
          <a:noFill/>
          <a:ln w="9525">
            <a:noFill/>
            <a:miter lim="800000"/>
            <a:headEnd/>
            <a:tailEnd/>
          </a:ln>
        </p:spPr>
      </p:pic>
      <p:pic>
        <p:nvPicPr>
          <p:cNvPr id="41989" name="Picture 2"/>
          <p:cNvPicPr>
            <a:picLocks noChangeAspect="1" noChangeArrowheads="1"/>
          </p:cNvPicPr>
          <p:nvPr/>
        </p:nvPicPr>
        <p:blipFill>
          <a:blip r:embed="rId5" cstate="print"/>
          <a:srcRect/>
          <a:stretch>
            <a:fillRect/>
          </a:stretch>
        </p:blipFill>
        <p:spPr bwMode="auto">
          <a:xfrm>
            <a:off x="228600" y="533400"/>
            <a:ext cx="5105400" cy="2867025"/>
          </a:xfrm>
          <a:prstGeom prst="rect">
            <a:avLst/>
          </a:prstGeom>
          <a:noFill/>
          <a:ln w="9525">
            <a:noFill/>
            <a:miter lim="800000"/>
            <a:headEnd/>
            <a:tailEnd/>
          </a:ln>
        </p:spPr>
      </p:pic>
      <p:sp>
        <p:nvSpPr>
          <p:cNvPr id="41990" name="Rectangle 6"/>
          <p:cNvSpPr>
            <a:spLocks noChangeArrowheads="1"/>
          </p:cNvSpPr>
          <p:nvPr/>
        </p:nvSpPr>
        <p:spPr bwMode="auto">
          <a:xfrm>
            <a:off x="914400" y="3090863"/>
            <a:ext cx="4114800" cy="261937"/>
          </a:xfrm>
          <a:prstGeom prst="rect">
            <a:avLst/>
          </a:prstGeom>
          <a:noFill/>
          <a:ln w="9525">
            <a:solidFill>
              <a:schemeClr val="accent1"/>
            </a:solidFill>
            <a:miter lim="800000"/>
            <a:headEnd/>
            <a:tailEnd/>
          </a:ln>
        </p:spPr>
        <p:txBody>
          <a:bodyPr>
            <a:spAutoFit/>
          </a:bodyPr>
          <a:lstStyle/>
          <a:p>
            <a:r>
              <a:rPr lang="en-US" sz="1100">
                <a:solidFill>
                  <a:schemeClr val="bg1"/>
                </a:solidFill>
                <a:hlinkClick r:id="rId6"/>
              </a:rPr>
              <a:t>http://www.edsource.org/pub_SimStu_EL9-07_lay-report.html</a:t>
            </a:r>
            <a:endParaRPr lang="en-US" sz="1100">
              <a:solidFill>
                <a:schemeClr val="bg1"/>
              </a:solidFill>
            </a:endParaRPr>
          </a:p>
        </p:txBody>
      </p:sp>
      <p:sp>
        <p:nvSpPr>
          <p:cNvPr id="41991" name="TextBox 7"/>
          <p:cNvSpPr txBox="1">
            <a:spLocks noChangeArrowheads="1"/>
          </p:cNvSpPr>
          <p:nvPr/>
        </p:nvSpPr>
        <p:spPr bwMode="auto">
          <a:xfrm>
            <a:off x="4953000" y="5562600"/>
            <a:ext cx="4038600" cy="954088"/>
          </a:xfrm>
          <a:prstGeom prst="rect">
            <a:avLst/>
          </a:prstGeom>
          <a:noFill/>
          <a:ln w="9525">
            <a:noFill/>
            <a:miter lim="800000"/>
            <a:headEnd/>
            <a:tailEnd/>
          </a:ln>
        </p:spPr>
        <p:txBody>
          <a:bodyPr>
            <a:spAutoFit/>
          </a:bodyPr>
          <a:lstStyle/>
          <a:p>
            <a:r>
              <a:rPr lang="en-US" sz="2800" b="1">
                <a:solidFill>
                  <a:srgbClr val="00B050"/>
                </a:solidFill>
              </a:rPr>
              <a:t>Use of assessment and data…</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3"/>
          <p:cNvPicPr>
            <a:picLocks noChangeAspect="1" noChangeArrowheads="1"/>
          </p:cNvPicPr>
          <p:nvPr/>
        </p:nvPicPr>
        <p:blipFill>
          <a:blip r:embed="rId2" cstate="print"/>
          <a:srcRect/>
          <a:stretch>
            <a:fillRect/>
          </a:stretch>
        </p:blipFill>
        <p:spPr bwMode="auto">
          <a:xfrm>
            <a:off x="609600" y="3733800"/>
            <a:ext cx="3962400" cy="2781300"/>
          </a:xfrm>
          <a:prstGeom prst="rect">
            <a:avLst/>
          </a:prstGeom>
          <a:noFill/>
          <a:ln w="9525">
            <a:noFill/>
            <a:miter lim="800000"/>
            <a:headEnd/>
            <a:tailEnd/>
          </a:ln>
        </p:spPr>
      </p:pic>
      <p:sp>
        <p:nvSpPr>
          <p:cNvPr id="43011" name="TextBox 3"/>
          <p:cNvSpPr txBox="1">
            <a:spLocks noChangeArrowheads="1"/>
          </p:cNvSpPr>
          <p:nvPr/>
        </p:nvSpPr>
        <p:spPr bwMode="auto">
          <a:xfrm>
            <a:off x="762000" y="5029200"/>
            <a:ext cx="3657600" cy="276225"/>
          </a:xfrm>
          <a:prstGeom prst="rect">
            <a:avLst/>
          </a:prstGeom>
          <a:noFill/>
          <a:ln w="9525">
            <a:noFill/>
            <a:miter lim="800000"/>
            <a:headEnd/>
            <a:tailEnd/>
          </a:ln>
        </p:spPr>
        <p:txBody>
          <a:bodyPr>
            <a:spAutoFit/>
          </a:bodyPr>
          <a:lstStyle/>
          <a:p>
            <a:r>
              <a:rPr lang="en-US" sz="1200">
                <a:hlinkClick r:id="rId3"/>
              </a:rPr>
              <a:t>http://www.cgcs.org/publications/ELL_Report09.pdf</a:t>
            </a:r>
            <a:endParaRPr lang="en-US" sz="1200"/>
          </a:p>
        </p:txBody>
      </p:sp>
      <p:pic>
        <p:nvPicPr>
          <p:cNvPr id="43012" name="Picture 4"/>
          <p:cNvPicPr>
            <a:picLocks noChangeAspect="1" noChangeArrowheads="1"/>
          </p:cNvPicPr>
          <p:nvPr/>
        </p:nvPicPr>
        <p:blipFill>
          <a:blip r:embed="rId4" cstate="print"/>
          <a:srcRect/>
          <a:stretch>
            <a:fillRect/>
          </a:stretch>
        </p:blipFill>
        <p:spPr bwMode="auto">
          <a:xfrm>
            <a:off x="5638800" y="685800"/>
            <a:ext cx="3028950" cy="4572000"/>
          </a:xfrm>
          <a:prstGeom prst="rect">
            <a:avLst/>
          </a:prstGeom>
          <a:noFill/>
          <a:ln w="9525">
            <a:noFill/>
            <a:miter lim="800000"/>
            <a:headEnd/>
            <a:tailEnd/>
          </a:ln>
        </p:spPr>
      </p:pic>
      <p:pic>
        <p:nvPicPr>
          <p:cNvPr id="43013" name="Picture 2"/>
          <p:cNvPicPr>
            <a:picLocks noChangeAspect="1" noChangeArrowheads="1"/>
          </p:cNvPicPr>
          <p:nvPr/>
        </p:nvPicPr>
        <p:blipFill>
          <a:blip r:embed="rId5" cstate="print"/>
          <a:srcRect/>
          <a:stretch>
            <a:fillRect/>
          </a:stretch>
        </p:blipFill>
        <p:spPr bwMode="auto">
          <a:xfrm>
            <a:off x="228600" y="533400"/>
            <a:ext cx="5105400" cy="2867025"/>
          </a:xfrm>
          <a:prstGeom prst="rect">
            <a:avLst/>
          </a:prstGeom>
          <a:noFill/>
          <a:ln w="9525">
            <a:noFill/>
            <a:miter lim="800000"/>
            <a:headEnd/>
            <a:tailEnd/>
          </a:ln>
        </p:spPr>
      </p:pic>
      <p:sp>
        <p:nvSpPr>
          <p:cNvPr id="43014" name="Rectangle 6"/>
          <p:cNvSpPr>
            <a:spLocks noChangeArrowheads="1"/>
          </p:cNvSpPr>
          <p:nvPr/>
        </p:nvSpPr>
        <p:spPr bwMode="auto">
          <a:xfrm>
            <a:off x="914400" y="3090863"/>
            <a:ext cx="4114800" cy="261937"/>
          </a:xfrm>
          <a:prstGeom prst="rect">
            <a:avLst/>
          </a:prstGeom>
          <a:noFill/>
          <a:ln w="9525">
            <a:solidFill>
              <a:schemeClr val="accent1"/>
            </a:solidFill>
            <a:miter lim="800000"/>
            <a:headEnd/>
            <a:tailEnd/>
          </a:ln>
        </p:spPr>
        <p:txBody>
          <a:bodyPr>
            <a:spAutoFit/>
          </a:bodyPr>
          <a:lstStyle/>
          <a:p>
            <a:r>
              <a:rPr lang="en-US" sz="1100">
                <a:solidFill>
                  <a:schemeClr val="bg1"/>
                </a:solidFill>
                <a:hlinkClick r:id="rId6"/>
              </a:rPr>
              <a:t>http://www.edsource.org/pub_SimStu_EL9-07_lay-report.html</a:t>
            </a:r>
            <a:endParaRPr lang="en-US" sz="1100">
              <a:solidFill>
                <a:schemeClr val="bg1"/>
              </a:solidFill>
            </a:endParaRPr>
          </a:p>
        </p:txBody>
      </p:sp>
      <p:sp>
        <p:nvSpPr>
          <p:cNvPr id="43015" name="TextBox 7"/>
          <p:cNvSpPr txBox="1">
            <a:spLocks noChangeArrowheads="1"/>
          </p:cNvSpPr>
          <p:nvPr/>
        </p:nvSpPr>
        <p:spPr bwMode="auto">
          <a:xfrm>
            <a:off x="4953000" y="5562600"/>
            <a:ext cx="4038600" cy="954088"/>
          </a:xfrm>
          <a:prstGeom prst="rect">
            <a:avLst/>
          </a:prstGeom>
          <a:noFill/>
          <a:ln w="9525">
            <a:noFill/>
            <a:miter lim="800000"/>
            <a:headEnd/>
            <a:tailEnd/>
          </a:ln>
        </p:spPr>
        <p:txBody>
          <a:bodyPr>
            <a:spAutoFit/>
          </a:bodyPr>
          <a:lstStyle/>
          <a:p>
            <a:r>
              <a:rPr lang="en-US" sz="2800" b="1">
                <a:solidFill>
                  <a:srgbClr val="00B050"/>
                </a:solidFill>
              </a:rPr>
              <a:t>Parents, community, trust…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solidFill>
                  <a:srgbClr val="FF6600"/>
                </a:solidFill>
              </a:rPr>
              <a:t>What we have learned…</a:t>
            </a:r>
          </a:p>
        </p:txBody>
      </p:sp>
      <p:sp>
        <p:nvSpPr>
          <p:cNvPr id="55299" name="Content Placeholder 3"/>
          <p:cNvSpPr>
            <a:spLocks noGrp="1"/>
          </p:cNvSpPr>
          <p:nvPr>
            <p:ph idx="1"/>
          </p:nvPr>
        </p:nvSpPr>
        <p:spPr>
          <a:xfrm>
            <a:off x="457200" y="1371600"/>
            <a:ext cx="8229600" cy="5029200"/>
          </a:xfrm>
        </p:spPr>
        <p:txBody>
          <a:bodyPr/>
          <a:lstStyle/>
          <a:p>
            <a:pPr>
              <a:defRPr/>
            </a:pPr>
            <a:r>
              <a:rPr lang="en-US" sz="2000" dirty="0" smtClean="0"/>
              <a:t>We don’t need to be scared by bilingualism, although we probably will continue to be, because it’s a cultural thing.</a:t>
            </a:r>
          </a:p>
          <a:p>
            <a:pPr>
              <a:defRPr/>
            </a:pPr>
            <a:r>
              <a:rPr lang="en-US" sz="2000" dirty="0" smtClean="0">
                <a:solidFill>
                  <a:schemeClr val="bg1">
                    <a:lumMod val="95000"/>
                  </a:schemeClr>
                </a:solidFill>
              </a:rPr>
              <a:t>English language development takes time -- we can be more focused and direct, but it still takes time.</a:t>
            </a:r>
          </a:p>
          <a:p>
            <a:pPr>
              <a:defRPr/>
            </a:pPr>
            <a:r>
              <a:rPr lang="en-US" sz="2000" dirty="0" smtClean="0">
                <a:solidFill>
                  <a:schemeClr val="bg1">
                    <a:lumMod val="95000"/>
                  </a:schemeClr>
                </a:solidFill>
              </a:rPr>
              <a:t>There is something called “academic language” that goes beyond just the vocabulary of the content glossary – and it would be a good thing to get content teachers engaged with its development.</a:t>
            </a:r>
          </a:p>
          <a:p>
            <a:pPr>
              <a:defRPr/>
            </a:pPr>
            <a:r>
              <a:rPr lang="en-US" sz="2000" dirty="0" smtClean="0">
                <a:solidFill>
                  <a:schemeClr val="bg1">
                    <a:lumMod val="95000"/>
                  </a:schemeClr>
                </a:solidFill>
              </a:rPr>
              <a:t>Long-term English learners demand particular attention.</a:t>
            </a:r>
          </a:p>
          <a:p>
            <a:pPr>
              <a:defRPr/>
            </a:pPr>
            <a:r>
              <a:rPr lang="en-US" sz="2000" dirty="0" smtClean="0">
                <a:solidFill>
                  <a:schemeClr val="bg1">
                    <a:lumMod val="95000"/>
                  </a:schemeClr>
                </a:solidFill>
              </a:rPr>
              <a:t>Strong relationships exist between English proficiency development and content area achievement, even using imperfect present-day measures.</a:t>
            </a:r>
          </a:p>
          <a:p>
            <a:pPr>
              <a:defRPr/>
            </a:pPr>
            <a:r>
              <a:rPr lang="en-US" sz="2000" dirty="0" smtClean="0">
                <a:solidFill>
                  <a:schemeClr val="bg1">
                    <a:lumMod val="95000"/>
                  </a:schemeClr>
                </a:solidFill>
              </a:rPr>
              <a:t>Standards, assessment, and accountability practices that are inclusive of ELs have gained some ground and traction in school and district practice.</a:t>
            </a:r>
          </a:p>
          <a:p>
            <a:pPr>
              <a:defRPr/>
            </a:pPr>
            <a:r>
              <a:rPr lang="en-US" sz="2000" dirty="0" smtClean="0">
                <a:solidFill>
                  <a:schemeClr val="bg1">
                    <a:lumMod val="95000"/>
                  </a:schemeClr>
                </a:solidFill>
              </a:rPr>
              <a:t>School and district organization and leadership to create coherence do seem to matter.</a:t>
            </a:r>
          </a:p>
          <a:p>
            <a:pPr>
              <a:defRPr/>
            </a:pPr>
            <a:endParaRPr lang="en-US" sz="2000" dirty="0" smtClean="0"/>
          </a:p>
        </p:txBody>
      </p:sp>
      <p:sp>
        <p:nvSpPr>
          <p:cNvPr id="3" name="Footer Placeholder 2"/>
          <p:cNvSpPr>
            <a:spLocks noGrp="1"/>
          </p:cNvSpPr>
          <p:nvPr>
            <p:ph type="ftr" sz="quarter" idx="11"/>
          </p:nvPr>
        </p:nvSpPr>
        <p:spPr/>
        <p:txBody>
          <a:bodyPr/>
          <a:lstStyle/>
          <a:p>
            <a:pPr>
              <a:defRPr/>
            </a:pPr>
            <a:r>
              <a:rPr lang="en-US" dirty="0" smtClean="0"/>
              <a:t>AERA Brown Lecture</a:t>
            </a:r>
            <a:endParaRPr lang="en-US" dirty="0"/>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solidFill>
                  <a:srgbClr val="FF6600"/>
                </a:solidFill>
              </a:rPr>
              <a:t>What we have learned…</a:t>
            </a:r>
          </a:p>
        </p:txBody>
      </p:sp>
      <p:sp>
        <p:nvSpPr>
          <p:cNvPr id="55299" name="Content Placeholder 3"/>
          <p:cNvSpPr>
            <a:spLocks noGrp="1"/>
          </p:cNvSpPr>
          <p:nvPr>
            <p:ph idx="1"/>
          </p:nvPr>
        </p:nvSpPr>
        <p:spPr>
          <a:xfrm>
            <a:off x="457200" y="1371600"/>
            <a:ext cx="8229600" cy="5029200"/>
          </a:xfrm>
          <a:ln>
            <a:solidFill>
              <a:schemeClr val="accent1"/>
            </a:solidFill>
          </a:ln>
        </p:spPr>
        <p:txBody>
          <a:bodyPr/>
          <a:lstStyle/>
          <a:p>
            <a:pPr>
              <a:defRPr/>
            </a:pPr>
            <a:r>
              <a:rPr lang="en-US" sz="2000" dirty="0" smtClean="0"/>
              <a:t>We don’t need to be scared by bilingualism, although we probably will continue to be, because it’s a cultural thing.</a:t>
            </a:r>
          </a:p>
          <a:p>
            <a:pPr>
              <a:defRPr/>
            </a:pPr>
            <a:r>
              <a:rPr lang="en-US" sz="2000" dirty="0" smtClean="0"/>
              <a:t>English language development takes time -- we can be more focused and direct, but it still takes time.</a:t>
            </a:r>
          </a:p>
          <a:p>
            <a:pPr>
              <a:defRPr/>
            </a:pPr>
            <a:r>
              <a:rPr lang="en-US" sz="2000" dirty="0" smtClean="0">
                <a:solidFill>
                  <a:schemeClr val="bg1">
                    <a:lumMod val="95000"/>
                  </a:schemeClr>
                </a:solidFill>
              </a:rPr>
              <a:t>There is something called “academic language” that goes beyond just the vocabulary of the content glossary – and it would be a good thing to get content teachers engaged with its development.</a:t>
            </a:r>
          </a:p>
          <a:p>
            <a:pPr>
              <a:defRPr/>
            </a:pPr>
            <a:r>
              <a:rPr lang="en-US" sz="2000" dirty="0" smtClean="0">
                <a:solidFill>
                  <a:schemeClr val="bg1">
                    <a:lumMod val="95000"/>
                  </a:schemeClr>
                </a:solidFill>
              </a:rPr>
              <a:t>Long-term English learners demand particular attention.</a:t>
            </a:r>
          </a:p>
          <a:p>
            <a:pPr>
              <a:defRPr/>
            </a:pPr>
            <a:r>
              <a:rPr lang="en-US" sz="2000" dirty="0" smtClean="0">
                <a:solidFill>
                  <a:schemeClr val="bg1">
                    <a:lumMod val="95000"/>
                  </a:schemeClr>
                </a:solidFill>
              </a:rPr>
              <a:t>Strong relationships exist between English proficiency development and content area achievement, even using imperfect present-day measures.</a:t>
            </a:r>
          </a:p>
          <a:p>
            <a:pPr>
              <a:defRPr/>
            </a:pPr>
            <a:r>
              <a:rPr lang="en-US" sz="2000" dirty="0" smtClean="0">
                <a:solidFill>
                  <a:schemeClr val="bg1">
                    <a:lumMod val="95000"/>
                  </a:schemeClr>
                </a:solidFill>
              </a:rPr>
              <a:t>Standards, assessment, and accountability practices that are inclusive of ELs have gained some ground and traction in school and district practice.</a:t>
            </a:r>
          </a:p>
          <a:p>
            <a:pPr>
              <a:defRPr/>
            </a:pPr>
            <a:r>
              <a:rPr lang="en-US" sz="2000" dirty="0" smtClean="0">
                <a:solidFill>
                  <a:schemeClr val="bg1">
                    <a:lumMod val="95000"/>
                  </a:schemeClr>
                </a:solidFill>
              </a:rPr>
              <a:t>School and district organization and leadership to create coherence do seem to matter.</a:t>
            </a:r>
          </a:p>
          <a:p>
            <a:pPr>
              <a:defRPr/>
            </a:pPr>
            <a:endParaRPr lang="en-US" sz="2000" dirty="0" smtClean="0"/>
          </a:p>
        </p:txBody>
      </p:sp>
      <p:sp>
        <p:nvSpPr>
          <p:cNvPr id="3" name="Footer Placeholder 2"/>
          <p:cNvSpPr>
            <a:spLocks noGrp="1"/>
          </p:cNvSpPr>
          <p:nvPr>
            <p:ph type="ftr" sz="quarter" idx="11"/>
          </p:nvPr>
        </p:nvSpPr>
        <p:spPr/>
        <p:txBody>
          <a:bodyPr/>
          <a:lstStyle/>
          <a:p>
            <a:pPr>
              <a:defRPr/>
            </a:pPr>
            <a:r>
              <a:rPr lang="en-US" dirty="0" smtClean="0"/>
              <a:t>AERA Brown Lecture</a:t>
            </a:r>
            <a:endParaRPr lang="en-US" dirty="0"/>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solidFill>
                  <a:srgbClr val="FF6600"/>
                </a:solidFill>
              </a:rPr>
              <a:t>What we have learned…</a:t>
            </a:r>
          </a:p>
        </p:txBody>
      </p:sp>
      <p:sp>
        <p:nvSpPr>
          <p:cNvPr id="55299" name="Content Placeholder 3"/>
          <p:cNvSpPr>
            <a:spLocks noGrp="1"/>
          </p:cNvSpPr>
          <p:nvPr>
            <p:ph idx="1"/>
          </p:nvPr>
        </p:nvSpPr>
        <p:spPr>
          <a:xfrm>
            <a:off x="457200" y="1371600"/>
            <a:ext cx="8229600" cy="5029200"/>
          </a:xfrm>
        </p:spPr>
        <p:txBody>
          <a:bodyPr/>
          <a:lstStyle/>
          <a:p>
            <a:pPr>
              <a:defRPr/>
            </a:pPr>
            <a:r>
              <a:rPr lang="en-US" sz="2000" dirty="0" smtClean="0"/>
              <a:t>We don’t need to be scared by bilingualism, although we probably will continue to be, because it’s a cultural thing.</a:t>
            </a:r>
          </a:p>
          <a:p>
            <a:pPr>
              <a:defRPr/>
            </a:pPr>
            <a:r>
              <a:rPr lang="en-US" sz="2000" dirty="0" smtClean="0"/>
              <a:t>English language development takes time -- we can be more focused and direct, but it still takes time.</a:t>
            </a:r>
          </a:p>
          <a:p>
            <a:pPr>
              <a:defRPr/>
            </a:pPr>
            <a:r>
              <a:rPr lang="en-US" sz="2000" dirty="0" smtClean="0"/>
              <a:t>There is something called “academic language” that goes beyond just the vocabulary of the content glossary – and it would be a good thing to get content teachers engaged with its development.</a:t>
            </a:r>
          </a:p>
          <a:p>
            <a:pPr>
              <a:defRPr/>
            </a:pPr>
            <a:r>
              <a:rPr lang="en-US" sz="2000" dirty="0" smtClean="0">
                <a:solidFill>
                  <a:schemeClr val="bg1">
                    <a:lumMod val="95000"/>
                  </a:schemeClr>
                </a:solidFill>
              </a:rPr>
              <a:t>Long-term English learners demand particular attention.</a:t>
            </a:r>
          </a:p>
          <a:p>
            <a:pPr>
              <a:defRPr/>
            </a:pPr>
            <a:r>
              <a:rPr lang="en-US" sz="2000" dirty="0" smtClean="0">
                <a:solidFill>
                  <a:schemeClr val="bg1">
                    <a:lumMod val="95000"/>
                  </a:schemeClr>
                </a:solidFill>
              </a:rPr>
              <a:t>Strong relationships exist between English proficiency development and content area achievement, even using imperfect present-day measures.</a:t>
            </a:r>
          </a:p>
          <a:p>
            <a:pPr>
              <a:defRPr/>
            </a:pPr>
            <a:r>
              <a:rPr lang="en-US" sz="2000" dirty="0" smtClean="0">
                <a:solidFill>
                  <a:schemeClr val="bg1">
                    <a:lumMod val="95000"/>
                  </a:schemeClr>
                </a:solidFill>
              </a:rPr>
              <a:t>Standards, assessment, and accountability practices that are inclusive of ELs have gained some ground and traction in school and district practice.</a:t>
            </a:r>
          </a:p>
          <a:p>
            <a:pPr>
              <a:defRPr/>
            </a:pPr>
            <a:r>
              <a:rPr lang="en-US" sz="2000" dirty="0" smtClean="0">
                <a:solidFill>
                  <a:schemeClr val="bg1">
                    <a:lumMod val="95000"/>
                  </a:schemeClr>
                </a:solidFill>
              </a:rPr>
              <a:t>School and district organization and leadership to create coherence do seem to matter.</a:t>
            </a:r>
          </a:p>
          <a:p>
            <a:pPr>
              <a:defRPr/>
            </a:pPr>
            <a:endParaRPr lang="en-US" sz="2000" dirty="0" smtClean="0"/>
          </a:p>
        </p:txBody>
      </p:sp>
      <p:sp>
        <p:nvSpPr>
          <p:cNvPr id="3" name="Footer Placeholder 2"/>
          <p:cNvSpPr>
            <a:spLocks noGrp="1"/>
          </p:cNvSpPr>
          <p:nvPr>
            <p:ph type="ftr" sz="quarter" idx="11"/>
          </p:nvPr>
        </p:nvSpPr>
        <p:spPr/>
        <p:txBody>
          <a:bodyPr/>
          <a:lstStyle/>
          <a:p>
            <a:pPr>
              <a:defRPr/>
            </a:pPr>
            <a:r>
              <a:rPr lang="en-US" dirty="0" smtClean="0"/>
              <a:t>AERA Brown Lecture</a:t>
            </a:r>
            <a:endParaRPr lang="en-US" dirty="0"/>
          </a:p>
        </p:txBody>
      </p:sp>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solidFill>
                  <a:srgbClr val="FF6600"/>
                </a:solidFill>
              </a:rPr>
              <a:t>What we have learned…</a:t>
            </a:r>
          </a:p>
        </p:txBody>
      </p:sp>
      <p:sp>
        <p:nvSpPr>
          <p:cNvPr id="55299" name="Content Placeholder 3"/>
          <p:cNvSpPr>
            <a:spLocks noGrp="1"/>
          </p:cNvSpPr>
          <p:nvPr>
            <p:ph idx="1"/>
          </p:nvPr>
        </p:nvSpPr>
        <p:spPr>
          <a:xfrm>
            <a:off x="457200" y="1371600"/>
            <a:ext cx="8229600" cy="5029200"/>
          </a:xfrm>
        </p:spPr>
        <p:txBody>
          <a:bodyPr/>
          <a:lstStyle/>
          <a:p>
            <a:pPr>
              <a:defRPr/>
            </a:pPr>
            <a:r>
              <a:rPr lang="en-US" sz="2000" dirty="0" smtClean="0"/>
              <a:t>We don’t need to be scared by bilingualism, although we probably will continue to be, because it’s a cultural thing.</a:t>
            </a:r>
          </a:p>
          <a:p>
            <a:pPr>
              <a:defRPr/>
            </a:pPr>
            <a:r>
              <a:rPr lang="en-US" sz="2000" dirty="0" smtClean="0"/>
              <a:t>English language development takes time -- we can be more focused and direct, but it still takes time.</a:t>
            </a:r>
          </a:p>
          <a:p>
            <a:pPr>
              <a:defRPr/>
            </a:pPr>
            <a:r>
              <a:rPr lang="en-US" sz="2000" dirty="0" smtClean="0"/>
              <a:t>There is something called “academic language” that goes beyond just the vocabulary of the content glossary – and it would be a good thing to get content teachers engaged with its development.</a:t>
            </a:r>
          </a:p>
          <a:p>
            <a:pPr>
              <a:defRPr/>
            </a:pPr>
            <a:r>
              <a:rPr lang="en-US" sz="2000" dirty="0" smtClean="0"/>
              <a:t>Long-term English learners demand particular attention.</a:t>
            </a:r>
          </a:p>
          <a:p>
            <a:pPr>
              <a:defRPr/>
            </a:pPr>
            <a:r>
              <a:rPr lang="en-US" sz="2000" dirty="0" smtClean="0">
                <a:solidFill>
                  <a:schemeClr val="bg1">
                    <a:lumMod val="95000"/>
                  </a:schemeClr>
                </a:solidFill>
              </a:rPr>
              <a:t>Strong relationships exist between English proficiency development and content area achievement, even using imperfect present-day measures.</a:t>
            </a:r>
          </a:p>
          <a:p>
            <a:pPr>
              <a:defRPr/>
            </a:pPr>
            <a:r>
              <a:rPr lang="en-US" sz="2000" dirty="0" smtClean="0">
                <a:solidFill>
                  <a:schemeClr val="bg1">
                    <a:lumMod val="95000"/>
                  </a:schemeClr>
                </a:solidFill>
              </a:rPr>
              <a:t>Standards, assessment, and accountability practices that are inclusive of ELs have gained some ground and traction in school and district practice.</a:t>
            </a:r>
          </a:p>
          <a:p>
            <a:pPr>
              <a:defRPr/>
            </a:pPr>
            <a:r>
              <a:rPr lang="en-US" sz="2000" dirty="0" smtClean="0">
                <a:solidFill>
                  <a:schemeClr val="bg1">
                    <a:lumMod val="95000"/>
                  </a:schemeClr>
                </a:solidFill>
              </a:rPr>
              <a:t>School and district organization and leadership to create coherence do seem to matter.</a:t>
            </a:r>
          </a:p>
          <a:p>
            <a:pPr>
              <a:defRPr/>
            </a:pPr>
            <a:endParaRPr lang="en-US" sz="2000" dirty="0" smtClean="0"/>
          </a:p>
        </p:txBody>
      </p:sp>
      <p:sp>
        <p:nvSpPr>
          <p:cNvPr id="3" name="Footer Placeholder 2"/>
          <p:cNvSpPr>
            <a:spLocks noGrp="1"/>
          </p:cNvSpPr>
          <p:nvPr>
            <p:ph type="ftr" sz="quarter" idx="11"/>
          </p:nvPr>
        </p:nvSpPr>
        <p:spPr/>
        <p:txBody>
          <a:bodyPr/>
          <a:lstStyle/>
          <a:p>
            <a:pPr>
              <a:defRPr/>
            </a:pPr>
            <a:r>
              <a:rPr lang="en-US" dirty="0" smtClean="0"/>
              <a:t>AERA Brown Lecture</a:t>
            </a:r>
            <a:endParaRPr lang="en-US" dirty="0"/>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solidFill>
                  <a:srgbClr val="FF6600"/>
                </a:solidFill>
              </a:rPr>
              <a:t>What we have learned…</a:t>
            </a:r>
          </a:p>
        </p:txBody>
      </p:sp>
      <p:sp>
        <p:nvSpPr>
          <p:cNvPr id="55299" name="Content Placeholder 3"/>
          <p:cNvSpPr>
            <a:spLocks noGrp="1"/>
          </p:cNvSpPr>
          <p:nvPr>
            <p:ph idx="1"/>
          </p:nvPr>
        </p:nvSpPr>
        <p:spPr>
          <a:xfrm>
            <a:off x="457200" y="1371600"/>
            <a:ext cx="8229600" cy="5029200"/>
          </a:xfrm>
        </p:spPr>
        <p:txBody>
          <a:bodyPr/>
          <a:lstStyle/>
          <a:p>
            <a:pPr>
              <a:defRPr/>
            </a:pPr>
            <a:r>
              <a:rPr lang="en-US" sz="2000" dirty="0" smtClean="0"/>
              <a:t>We don’t need to be scared by bilingualism, although we probably will continue to be, because it’s a cultural thing.</a:t>
            </a:r>
          </a:p>
          <a:p>
            <a:pPr>
              <a:defRPr/>
            </a:pPr>
            <a:r>
              <a:rPr lang="en-US" sz="2000" dirty="0" smtClean="0"/>
              <a:t>English language development takes time -- we can be more focused and direct, but it still takes time.</a:t>
            </a:r>
          </a:p>
          <a:p>
            <a:pPr>
              <a:defRPr/>
            </a:pPr>
            <a:r>
              <a:rPr lang="en-US" sz="2000" dirty="0" smtClean="0"/>
              <a:t>There is something called “academic language” that goes beyond just the vocabulary of the content glossary – and it would be a good thing to get content teachers engaged with its development.</a:t>
            </a:r>
          </a:p>
          <a:p>
            <a:pPr>
              <a:defRPr/>
            </a:pPr>
            <a:r>
              <a:rPr lang="en-US" sz="2000" dirty="0" smtClean="0"/>
              <a:t>Long-term English learners demand particular attention.</a:t>
            </a:r>
          </a:p>
          <a:p>
            <a:pPr>
              <a:defRPr/>
            </a:pPr>
            <a:r>
              <a:rPr lang="en-US" sz="2000" dirty="0" smtClean="0"/>
              <a:t>Strong relationships exist between English proficiency development and content area achievement, even using imperfect present-day measures.</a:t>
            </a:r>
          </a:p>
          <a:p>
            <a:pPr>
              <a:defRPr/>
            </a:pPr>
            <a:r>
              <a:rPr lang="en-US" sz="2000" dirty="0" smtClean="0">
                <a:solidFill>
                  <a:schemeClr val="bg1">
                    <a:lumMod val="95000"/>
                  </a:schemeClr>
                </a:solidFill>
              </a:rPr>
              <a:t>Standards, assessment, and accountability practices that are inclusive of ELs have gained some ground and traction in school and district practice.</a:t>
            </a:r>
          </a:p>
          <a:p>
            <a:pPr>
              <a:defRPr/>
            </a:pPr>
            <a:r>
              <a:rPr lang="en-US" sz="2000" dirty="0" smtClean="0">
                <a:solidFill>
                  <a:schemeClr val="bg1">
                    <a:lumMod val="95000"/>
                  </a:schemeClr>
                </a:solidFill>
              </a:rPr>
              <a:t>School and district organization and leadership to create coherence do seem to matter.</a:t>
            </a:r>
          </a:p>
          <a:p>
            <a:pPr>
              <a:defRPr/>
            </a:pPr>
            <a:endParaRPr lang="en-US" sz="2000" dirty="0" smtClean="0"/>
          </a:p>
        </p:txBody>
      </p:sp>
      <p:sp>
        <p:nvSpPr>
          <p:cNvPr id="3" name="Footer Placeholder 2"/>
          <p:cNvSpPr>
            <a:spLocks noGrp="1"/>
          </p:cNvSpPr>
          <p:nvPr>
            <p:ph type="ftr" sz="quarter" idx="11"/>
          </p:nvPr>
        </p:nvSpPr>
        <p:spPr/>
        <p:txBody>
          <a:bodyPr/>
          <a:lstStyle/>
          <a:p>
            <a:pPr>
              <a:defRPr/>
            </a:pPr>
            <a:r>
              <a:rPr lang="en-US" dirty="0" smtClean="0"/>
              <a:t>AERA Brown Lecture</a:t>
            </a:r>
            <a:endParaRPr lang="en-US" dirty="0"/>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mtClean="0">
                <a:solidFill>
                  <a:srgbClr val="FF6600"/>
                </a:solidFill>
              </a:rPr>
              <a:t>What we have learned…</a:t>
            </a:r>
          </a:p>
        </p:txBody>
      </p:sp>
      <p:sp>
        <p:nvSpPr>
          <p:cNvPr id="55299" name="Content Placeholder 3"/>
          <p:cNvSpPr>
            <a:spLocks noGrp="1"/>
          </p:cNvSpPr>
          <p:nvPr>
            <p:ph idx="1"/>
          </p:nvPr>
        </p:nvSpPr>
        <p:spPr>
          <a:xfrm>
            <a:off x="457200" y="1371600"/>
            <a:ext cx="8229600" cy="5029200"/>
          </a:xfrm>
        </p:spPr>
        <p:txBody>
          <a:bodyPr/>
          <a:lstStyle/>
          <a:p>
            <a:pPr>
              <a:defRPr/>
            </a:pPr>
            <a:r>
              <a:rPr lang="en-US" sz="2000" dirty="0" smtClean="0"/>
              <a:t>We don’t need to be scared by bilingualism, although we probably will continue to be, because it’s a cultural thing.</a:t>
            </a:r>
          </a:p>
          <a:p>
            <a:pPr>
              <a:defRPr/>
            </a:pPr>
            <a:r>
              <a:rPr lang="en-US" sz="2000" dirty="0" smtClean="0"/>
              <a:t>English language development takes time -- we can be more focused and direct, but it still takes time.</a:t>
            </a:r>
          </a:p>
          <a:p>
            <a:pPr>
              <a:defRPr/>
            </a:pPr>
            <a:r>
              <a:rPr lang="en-US" sz="2000" dirty="0" smtClean="0"/>
              <a:t>There is something called “academic language” that goes beyond just the vocabulary of the content glossary – and it would be a good thing to get content teachers engaged with its development.</a:t>
            </a:r>
          </a:p>
          <a:p>
            <a:pPr>
              <a:defRPr/>
            </a:pPr>
            <a:r>
              <a:rPr lang="en-US" sz="2000" dirty="0" smtClean="0"/>
              <a:t>Long-term English learners demand particular attention.</a:t>
            </a:r>
          </a:p>
          <a:p>
            <a:pPr>
              <a:defRPr/>
            </a:pPr>
            <a:r>
              <a:rPr lang="en-US" sz="2000" dirty="0" smtClean="0"/>
              <a:t>Strong relationships exist between English proficiency development and content area achievement, even using imperfect present-day measures.</a:t>
            </a:r>
          </a:p>
          <a:p>
            <a:pPr>
              <a:defRPr/>
            </a:pPr>
            <a:r>
              <a:rPr lang="en-US" sz="2000" dirty="0" smtClean="0"/>
              <a:t>Standards, assessment, and accountability practices that are inclusive of ELs have gained some ground and traction in school and district practice.</a:t>
            </a:r>
          </a:p>
          <a:p>
            <a:pPr>
              <a:defRPr/>
            </a:pPr>
            <a:r>
              <a:rPr lang="en-US" sz="2000" dirty="0" smtClean="0">
                <a:solidFill>
                  <a:schemeClr val="bg1">
                    <a:lumMod val="95000"/>
                  </a:schemeClr>
                </a:solidFill>
              </a:rPr>
              <a:t>School and district organization and leadership to create coherence do seem to matter.</a:t>
            </a:r>
          </a:p>
          <a:p>
            <a:pPr>
              <a:defRPr/>
            </a:pPr>
            <a:endParaRPr lang="en-US" sz="2000" dirty="0" smtClean="0"/>
          </a:p>
        </p:txBody>
      </p:sp>
      <p:sp>
        <p:nvSpPr>
          <p:cNvPr id="3" name="Footer Placeholder 2"/>
          <p:cNvSpPr>
            <a:spLocks noGrp="1"/>
          </p:cNvSpPr>
          <p:nvPr>
            <p:ph type="ftr" sz="quarter" idx="11"/>
          </p:nvPr>
        </p:nvSpPr>
        <p:spPr/>
        <p:txBody>
          <a:bodyPr/>
          <a:lstStyle/>
          <a:p>
            <a:pPr>
              <a:defRPr/>
            </a:pPr>
            <a:r>
              <a:rPr lang="en-US" dirty="0" smtClean="0"/>
              <a:t>AERA Brown Lecture</a:t>
            </a:r>
            <a:endParaRPr lang="en-US" dirty="0"/>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solidFill>
                  <a:srgbClr val="FF6600"/>
                </a:solidFill>
              </a:rPr>
              <a:t>What we have learned…</a:t>
            </a:r>
          </a:p>
        </p:txBody>
      </p:sp>
      <p:sp>
        <p:nvSpPr>
          <p:cNvPr id="50179" name="Content Placeholder 3"/>
          <p:cNvSpPr>
            <a:spLocks noGrp="1"/>
          </p:cNvSpPr>
          <p:nvPr>
            <p:ph idx="1"/>
          </p:nvPr>
        </p:nvSpPr>
        <p:spPr>
          <a:xfrm>
            <a:off x="457200" y="1371600"/>
            <a:ext cx="8229600" cy="5029200"/>
          </a:xfrm>
        </p:spPr>
        <p:txBody>
          <a:bodyPr/>
          <a:lstStyle/>
          <a:p>
            <a:r>
              <a:rPr lang="en-US" sz="2000" dirty="0" smtClean="0"/>
              <a:t>We don’t need to be scared by bilingualism, although we probably will continue to be, because it’s a cultural thing.</a:t>
            </a:r>
          </a:p>
          <a:p>
            <a:r>
              <a:rPr lang="en-US" sz="2000" dirty="0" smtClean="0"/>
              <a:t>English language development takes time -- we can be more focused and direct, but it still takes time.</a:t>
            </a:r>
          </a:p>
          <a:p>
            <a:r>
              <a:rPr lang="en-US" sz="2000" dirty="0" smtClean="0"/>
              <a:t>There is something called “academic language” that goes beyond just the vocabulary of the content glossary – and it would be a good thing to get content teachers engaged with its development.</a:t>
            </a:r>
          </a:p>
          <a:p>
            <a:r>
              <a:rPr lang="en-US" sz="2000" dirty="0" smtClean="0"/>
              <a:t>Long-term English learners demand particular attention.</a:t>
            </a:r>
          </a:p>
          <a:p>
            <a:r>
              <a:rPr lang="en-US" sz="2000" dirty="0" smtClean="0"/>
              <a:t>Strong relationships exist between English proficiency development and content area achievement, even using imperfect present-day measures.</a:t>
            </a:r>
          </a:p>
          <a:p>
            <a:r>
              <a:rPr lang="en-US" sz="2000" dirty="0" smtClean="0"/>
              <a:t>Standards, assessment, and accountability practices that are inclusive of ELs have gained some ground and traction in school and district practice.</a:t>
            </a:r>
          </a:p>
          <a:p>
            <a:r>
              <a:rPr lang="en-US" sz="2000" dirty="0" smtClean="0"/>
              <a:t>School and district organization and leadership to create coherence do seem to matter.</a:t>
            </a:r>
          </a:p>
          <a:p>
            <a:endParaRPr lang="en-US" sz="2000" dirty="0" smtClean="0"/>
          </a:p>
        </p:txBody>
      </p:sp>
      <p:sp>
        <p:nvSpPr>
          <p:cNvPr id="3" name="Footer Placeholder 2"/>
          <p:cNvSpPr>
            <a:spLocks noGrp="1"/>
          </p:cNvSpPr>
          <p:nvPr>
            <p:ph type="ftr" sz="quarter" idx="11"/>
          </p:nvPr>
        </p:nvSpPr>
        <p:spPr/>
        <p:txBody>
          <a:bodyPr/>
          <a:lstStyle/>
          <a:p>
            <a:pPr>
              <a:defRPr/>
            </a:pPr>
            <a:r>
              <a:rPr lang="en-US" dirty="0" smtClean="0"/>
              <a:t>AERA Brown Lecture</a:t>
            </a:r>
            <a:endParaRPr lang="en-US" dirty="0"/>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smtClean="0">
                <a:solidFill>
                  <a:srgbClr val="FF6600"/>
                </a:solidFill>
              </a:rPr>
              <a:t>What we have learned…</a:t>
            </a:r>
          </a:p>
        </p:txBody>
      </p:sp>
      <p:sp>
        <p:nvSpPr>
          <p:cNvPr id="51203" name="Content Placeholder 3"/>
          <p:cNvSpPr>
            <a:spLocks noGrp="1"/>
          </p:cNvSpPr>
          <p:nvPr>
            <p:ph idx="1"/>
          </p:nvPr>
        </p:nvSpPr>
        <p:spPr>
          <a:xfrm>
            <a:off x="457200" y="1371600"/>
            <a:ext cx="8229600" cy="5029200"/>
          </a:xfrm>
        </p:spPr>
        <p:txBody>
          <a:bodyPr/>
          <a:lstStyle/>
          <a:p>
            <a:r>
              <a:rPr lang="en-US" sz="2000" smtClean="0"/>
              <a:t>We don’t need to be scared by bilingualism, although we probably will continue to be, because it’s a cultural thing.</a:t>
            </a:r>
          </a:p>
          <a:p>
            <a:r>
              <a:rPr lang="en-US" sz="2000" smtClean="0"/>
              <a:t>English language development takes time -- we can be more focused and direct, but it still takes time.</a:t>
            </a:r>
          </a:p>
          <a:p>
            <a:r>
              <a:rPr lang="en-US" sz="2000" smtClean="0"/>
              <a:t>There is something called “academic language” that goes beyond just the vocabulary of the content glossary – and it would be a good thing to get content teachers engaged with its development.</a:t>
            </a:r>
          </a:p>
          <a:p>
            <a:r>
              <a:rPr lang="en-US" sz="2000" smtClean="0"/>
              <a:t>Long-term English learners demand particular attention.</a:t>
            </a:r>
          </a:p>
          <a:p>
            <a:r>
              <a:rPr lang="en-US" sz="2000" smtClean="0"/>
              <a:t>Strong relationships exist between English proficiency development and content area achievement, even using imperfect present-day measures.</a:t>
            </a:r>
          </a:p>
          <a:p>
            <a:r>
              <a:rPr lang="en-US" sz="2000" smtClean="0"/>
              <a:t>Standards, assessment, and accountability practices that are inclusive of ELs have gained some ground and traction in school and district practice.</a:t>
            </a:r>
          </a:p>
          <a:p>
            <a:r>
              <a:rPr lang="en-US" sz="2000" smtClean="0"/>
              <a:t>School and district organization and leadership to create coherence do seem to matter.</a:t>
            </a:r>
          </a:p>
          <a:p>
            <a:endParaRPr lang="en-US" sz="2000" smtClean="0"/>
          </a:p>
        </p:txBody>
      </p:sp>
      <p:sp>
        <p:nvSpPr>
          <p:cNvPr id="3" name="Footer Placeholder 2"/>
          <p:cNvSpPr>
            <a:spLocks noGrp="1"/>
          </p:cNvSpPr>
          <p:nvPr>
            <p:ph type="ftr" sz="quarter" idx="11"/>
          </p:nvPr>
        </p:nvSpPr>
        <p:spPr/>
        <p:txBody>
          <a:bodyPr/>
          <a:lstStyle/>
          <a:p>
            <a:pPr>
              <a:defRPr/>
            </a:pPr>
            <a:r>
              <a:rPr lang="en-US" dirty="0" smtClean="0"/>
              <a:t>AERA Brown Lecture</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smtClean="0">
                <a:solidFill>
                  <a:srgbClr val="FF6600"/>
                </a:solidFill>
              </a:rPr>
              <a:t>What to look forward to…</a:t>
            </a:r>
          </a:p>
        </p:txBody>
      </p:sp>
      <p:sp>
        <p:nvSpPr>
          <p:cNvPr id="52227" name="Content Placeholder 2"/>
          <p:cNvSpPr>
            <a:spLocks noGrp="1"/>
          </p:cNvSpPr>
          <p:nvPr>
            <p:ph idx="1"/>
          </p:nvPr>
        </p:nvSpPr>
        <p:spPr/>
        <p:txBody>
          <a:bodyPr/>
          <a:lstStyle/>
          <a:p>
            <a:r>
              <a:rPr lang="en-US" smtClean="0"/>
              <a:t>ESEA reauthorization</a:t>
            </a:r>
          </a:p>
          <a:p>
            <a:r>
              <a:rPr lang="en-US" smtClean="0"/>
              <a:t>Common Core Standards</a:t>
            </a:r>
          </a:p>
          <a:p>
            <a:r>
              <a:rPr lang="en-US" smtClean="0"/>
              <a:t>Maybe some positive attention to bilingualism, if we can get the courage.</a:t>
            </a:r>
          </a:p>
        </p:txBody>
      </p:sp>
      <p:sp>
        <p:nvSpPr>
          <p:cNvPr id="4" name="Footer Placeholder 3"/>
          <p:cNvSpPr>
            <a:spLocks noGrp="1"/>
          </p:cNvSpPr>
          <p:nvPr>
            <p:ph type="ftr" sz="quarter" idx="11"/>
          </p:nvPr>
        </p:nvSpPr>
        <p:spPr/>
        <p:txBody>
          <a:bodyPr/>
          <a:lstStyle/>
          <a:p>
            <a:pPr>
              <a:defRPr/>
            </a:pPr>
            <a:r>
              <a:rPr lang="en-US" smtClean="0"/>
              <a:t>AERA Brown Lecture</a:t>
            </a: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Today: Introduction</a:t>
            </a:r>
            <a:endParaRPr lang="en-US" dirty="0"/>
          </a:p>
        </p:txBody>
      </p:sp>
      <p:sp>
        <p:nvSpPr>
          <p:cNvPr id="5" name="Content Placeholder 4"/>
          <p:cNvSpPr>
            <a:spLocks noGrp="1"/>
          </p:cNvSpPr>
          <p:nvPr>
            <p:ph idx="1"/>
          </p:nvPr>
        </p:nvSpPr>
        <p:spPr/>
        <p:txBody>
          <a:bodyPr>
            <a:normAutofit fontScale="92500" lnSpcReduction="20000"/>
          </a:bodyPr>
          <a:lstStyle/>
          <a:p>
            <a:r>
              <a:rPr lang="en-US" dirty="0"/>
              <a:t>What is the nature of the interdisciplinary field of research (linguistics, psychology, sociology, anthropology) that comprise second language acquisition? </a:t>
            </a:r>
          </a:p>
          <a:p>
            <a:r>
              <a:rPr lang="en-US" dirty="0"/>
              <a:t>What areas of education policy and practice requires knowledge about the second language acquisition process? </a:t>
            </a:r>
          </a:p>
          <a:p>
            <a:r>
              <a:rPr lang="en-US" dirty="0"/>
              <a:t>What is the difference between second language acquisition and foreign language learning? </a:t>
            </a:r>
            <a:endParaRPr lang="en-US" dirty="0" smtClean="0"/>
          </a:p>
          <a:p>
            <a:r>
              <a:rPr lang="en-US" dirty="0" smtClean="0"/>
              <a:t>How </a:t>
            </a:r>
            <a:r>
              <a:rPr lang="en-US" dirty="0"/>
              <a:t>have researchers addressed the relationship between language and cognition?</a:t>
            </a: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Federal and state policy framework.</a:t>
            </a:r>
            <a:endParaRPr lang="en-US" dirty="0"/>
          </a:p>
        </p:txBody>
      </p:sp>
      <p:sp>
        <p:nvSpPr>
          <p:cNvPr id="5" name="Content Placeholder 4"/>
          <p:cNvSpPr>
            <a:spLocks noGrp="1"/>
          </p:cNvSpPr>
          <p:nvPr>
            <p:ph idx="1"/>
          </p:nvPr>
        </p:nvSpPr>
        <p:spPr/>
        <p:txBody>
          <a:bodyPr>
            <a:normAutofit fontScale="92500" lnSpcReduction="20000"/>
          </a:bodyPr>
          <a:lstStyle/>
          <a:p>
            <a:r>
              <a:rPr lang="en-US" dirty="0"/>
              <a:t>How does federal law and policy address the needs of English language learners (ELLs)?</a:t>
            </a:r>
          </a:p>
          <a:p>
            <a:r>
              <a:rPr lang="en-US" dirty="0"/>
              <a:t>How do the policies reflect the distinction between language acquisition and cognitive development for English language learners? </a:t>
            </a:r>
          </a:p>
          <a:p>
            <a:r>
              <a:rPr lang="en-US" dirty="0"/>
              <a:t>What is the accountability framework with respect to the academic development of ELLs? </a:t>
            </a:r>
          </a:p>
          <a:p>
            <a:r>
              <a:rPr lang="en-US" dirty="0"/>
              <a:t>What potential influence does the Common Core Standards have on standards, instruction, and expectations for ELLs with respect to their acquisition of English?</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Linguistic Theory</a:t>
            </a:r>
            <a:endParaRPr lang="en-US" dirty="0"/>
          </a:p>
        </p:txBody>
      </p:sp>
      <p:sp>
        <p:nvSpPr>
          <p:cNvPr id="5" name="Content Placeholder 4"/>
          <p:cNvSpPr>
            <a:spLocks noGrp="1"/>
          </p:cNvSpPr>
          <p:nvPr>
            <p:ph idx="1"/>
          </p:nvPr>
        </p:nvSpPr>
        <p:spPr/>
        <p:txBody>
          <a:bodyPr/>
          <a:lstStyle/>
          <a:p>
            <a:r>
              <a:rPr lang="en-US" dirty="0" smtClean="0"/>
              <a:t>How has linguistic theory treated differences between languages? </a:t>
            </a:r>
          </a:p>
          <a:p>
            <a:r>
              <a:rPr lang="en-US" dirty="0" smtClean="0"/>
              <a:t>What implications does the theoretical stance have on our understanding of second language learners? </a:t>
            </a:r>
          </a:p>
          <a:p>
            <a:r>
              <a:rPr lang="en-US" dirty="0" smtClean="0"/>
              <a:t>Does the first language matter in the acquisition of the second language?</a:t>
            </a:r>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Developmental Expectations</a:t>
            </a:r>
            <a:endParaRPr lang="en-US" dirty="0"/>
          </a:p>
        </p:txBody>
      </p:sp>
      <p:sp>
        <p:nvSpPr>
          <p:cNvPr id="5" name="Content Placeholder 4"/>
          <p:cNvSpPr>
            <a:spLocks noGrp="1"/>
          </p:cNvSpPr>
          <p:nvPr>
            <p:ph idx="1"/>
          </p:nvPr>
        </p:nvSpPr>
        <p:spPr/>
        <p:txBody>
          <a:bodyPr/>
          <a:lstStyle/>
          <a:p>
            <a:r>
              <a:rPr lang="en-US" dirty="0" smtClean="0"/>
              <a:t>What expectations should we have about the rate of second language acquisition? </a:t>
            </a:r>
          </a:p>
          <a:p>
            <a:r>
              <a:rPr lang="en-US" dirty="0" smtClean="0"/>
              <a:t>What factors might condition the rate of acquisition? </a:t>
            </a:r>
          </a:p>
          <a:p>
            <a:r>
              <a:rPr lang="en-US" dirty="0" smtClean="0"/>
              <a:t>How should accountability systems set targets for English language proficiency development?</a:t>
            </a:r>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Language Acquisition in School Settings</a:t>
            </a:r>
            <a:endParaRPr lang="en-US" dirty="0"/>
          </a:p>
        </p:txBody>
      </p:sp>
      <p:sp>
        <p:nvSpPr>
          <p:cNvPr id="3" name="Content Placeholder 2"/>
          <p:cNvSpPr>
            <a:spLocks noGrp="1"/>
          </p:cNvSpPr>
          <p:nvPr>
            <p:ph idx="1"/>
          </p:nvPr>
        </p:nvSpPr>
        <p:spPr/>
        <p:txBody>
          <a:bodyPr/>
          <a:lstStyle/>
          <a:p>
            <a:r>
              <a:rPr lang="en-US" dirty="0" smtClean="0"/>
              <a:t>How valid are standardized measures of second language acquisition? </a:t>
            </a:r>
          </a:p>
          <a:p>
            <a:r>
              <a:rPr lang="en-US" dirty="0" smtClean="0"/>
              <a:t>To what extent is linguistic knowledge stand-alone or the product of the relationship between the student, the context, and language?</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Explicit direct instruction of English in classroom instructional settings.</a:t>
            </a:r>
            <a:endParaRPr lang="en-US" dirty="0"/>
          </a:p>
        </p:txBody>
      </p:sp>
      <p:sp>
        <p:nvSpPr>
          <p:cNvPr id="3" name="Content Placeholder 2"/>
          <p:cNvSpPr>
            <a:spLocks noGrp="1"/>
          </p:cNvSpPr>
          <p:nvPr>
            <p:ph idx="1"/>
          </p:nvPr>
        </p:nvSpPr>
        <p:spPr/>
        <p:txBody>
          <a:bodyPr/>
          <a:lstStyle/>
          <a:p>
            <a:r>
              <a:rPr lang="en-US" dirty="0" smtClean="0"/>
              <a:t>Is explicit direct instruction of language forms and functions effective? </a:t>
            </a:r>
          </a:p>
          <a:p>
            <a:r>
              <a:rPr lang="en-US" dirty="0" smtClean="0"/>
              <a:t>Is language different in any way from other domains of cognition such as reading and math?</a:t>
            </a: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ELD Curriculum</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How is the English language development (ELD) curriculum shaped by theories of linguistics and language acquisition? </a:t>
            </a:r>
          </a:p>
          <a:p>
            <a:r>
              <a:rPr lang="en-US" dirty="0" smtClean="0"/>
              <a:t>What is the relationship between the state standards in English language proficiency and the curriculum? </a:t>
            </a:r>
          </a:p>
          <a:p>
            <a:r>
              <a:rPr lang="en-US" dirty="0" smtClean="0"/>
              <a:t>What are the prospects for the influence of the Common Core Standards in re-shaping state English language proficiency standards? </a:t>
            </a:r>
          </a:p>
          <a:p>
            <a:r>
              <a:rPr lang="en-US" dirty="0" smtClean="0"/>
              <a:t>How have theories of first language acquisition influenced ways of thinking about second language acquisition?</a:t>
            </a: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err="1" smtClean="0"/>
              <a:t>Constraints</a:t>
            </a:r>
            <a:r>
              <a:rPr lang="fr-FR" dirty="0" smtClean="0"/>
              <a:t> on second </a:t>
            </a:r>
            <a:r>
              <a:rPr lang="fr-FR" dirty="0" err="1" smtClean="0"/>
              <a:t>language</a:t>
            </a:r>
            <a:r>
              <a:rPr lang="fr-FR" dirty="0" smtClean="0"/>
              <a:t> acquisition: </a:t>
            </a:r>
            <a:r>
              <a:rPr lang="fr-FR" dirty="0" err="1" smtClean="0"/>
              <a:t>age</a:t>
            </a:r>
            <a:r>
              <a:rPr lang="fr-FR" dirty="0" smtClean="0"/>
              <a:t>, SES, etc.</a:t>
            </a:r>
            <a:endParaRPr lang="en-US" dirty="0"/>
          </a:p>
        </p:txBody>
      </p:sp>
      <p:sp>
        <p:nvSpPr>
          <p:cNvPr id="3" name="Content Placeholder 2"/>
          <p:cNvSpPr>
            <a:spLocks noGrp="1"/>
          </p:cNvSpPr>
          <p:nvPr>
            <p:ph idx="1"/>
          </p:nvPr>
        </p:nvSpPr>
        <p:spPr/>
        <p:txBody>
          <a:bodyPr/>
          <a:lstStyle/>
          <a:p>
            <a:r>
              <a:rPr lang="en-US" dirty="0" smtClean="0"/>
              <a:t>Is there a critical period for second language acquisition? </a:t>
            </a:r>
          </a:p>
          <a:p>
            <a:r>
              <a:rPr lang="en-US" dirty="0" smtClean="0"/>
              <a:t>What is the relationship between socioeconomic status and second language acquisition? </a:t>
            </a:r>
          </a:p>
          <a:p>
            <a:r>
              <a:rPr lang="en-US" dirty="0" smtClean="0"/>
              <a:t>Are there other constraints (non-universal claims) that might be advanced about second language acquisition?</a:t>
            </a: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"academic language"?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does CELDT (the California English Language Development Test) measure? </a:t>
            </a:r>
          </a:p>
          <a:p>
            <a:r>
              <a:rPr lang="en-US" dirty="0" smtClean="0"/>
              <a:t>How is it aligned to the state English Language Proficiency Standards?</a:t>
            </a:r>
          </a:p>
          <a:p>
            <a:r>
              <a:rPr lang="en-US" dirty="0" smtClean="0"/>
              <a:t>Is there more to the concept of academic language than what it is *not*? </a:t>
            </a:r>
          </a:p>
          <a:p>
            <a:r>
              <a:rPr lang="en-US" dirty="0" smtClean="0"/>
              <a:t>How might academic language be situated within disciplinary contexts? </a:t>
            </a:r>
          </a:p>
          <a:p>
            <a:r>
              <a:rPr lang="en-US" dirty="0" smtClean="0"/>
              <a:t>What is the best way to think about how teachers develop "language objectives" in programs such as sheltered instruction?</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Teacher qualities for supporting second language acquisition.</a:t>
            </a:r>
            <a:endParaRPr lang="en-US" dirty="0"/>
          </a:p>
        </p:txBody>
      </p:sp>
      <p:sp>
        <p:nvSpPr>
          <p:cNvPr id="3" name="Content Placeholder 2"/>
          <p:cNvSpPr>
            <a:spLocks noGrp="1"/>
          </p:cNvSpPr>
          <p:nvPr>
            <p:ph idx="1"/>
          </p:nvPr>
        </p:nvSpPr>
        <p:spPr/>
        <p:txBody>
          <a:bodyPr/>
          <a:lstStyle/>
          <a:p>
            <a:r>
              <a:rPr lang="en-US" dirty="0" smtClean="0"/>
              <a:t>What do teachers need to know about language in order to be effective in teaching English language learners? </a:t>
            </a:r>
          </a:p>
          <a:p>
            <a:r>
              <a:rPr lang="en-US" dirty="0" smtClean="0"/>
              <a:t>What kinds of expectations might be built into state certification requirements for such teachers?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858</TotalTime>
  <Words>3167</Words>
  <Application>Microsoft Office PowerPoint</Application>
  <PresentationFormat>On-screen Show (4:3)</PresentationFormat>
  <Paragraphs>266</Paragraphs>
  <Slides>61</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63" baseType="lpstr">
      <vt:lpstr>Office Theme</vt:lpstr>
      <vt:lpstr>Microsoft Office PowerPoint 97-2003 Slide</vt:lpstr>
      <vt:lpstr>Today</vt:lpstr>
      <vt:lpstr>Educating Language Minority Students and Affirming their Equal Rights:  Research and Practical Perspectives Kenji Hakuta Stanford University</vt:lpstr>
      <vt:lpstr>Policy and Practice:  Carrots and Sticks</vt:lpstr>
      <vt:lpstr>Civil Rights Act of 1964</vt:lpstr>
      <vt:lpstr>Slide 5</vt:lpstr>
      <vt:lpstr>Castañeda v. Pickard (1981) Fifth Circuit Court of Appeals </vt:lpstr>
      <vt:lpstr>Sound theory?</vt:lpstr>
      <vt:lpstr>A couple of cognitive scientists…</vt:lpstr>
      <vt:lpstr>Center for Applied Linguistics</vt:lpstr>
      <vt:lpstr>A long history of negativity about immigrants, bilingualism and bilinguals…</vt:lpstr>
      <vt:lpstr>Slide 11</vt:lpstr>
      <vt:lpstr>Reagan Cabinet and Secretary of Education William Bennett</vt:lpstr>
      <vt:lpstr>Bilingual Education</vt:lpstr>
      <vt:lpstr>Slide 14</vt:lpstr>
      <vt:lpstr>Sen. Claiborne Pell:  “It should be 6 months”</vt:lpstr>
      <vt:lpstr>Slide 16</vt:lpstr>
      <vt:lpstr>Continuing dominance of “language of instruction” debate and time frame expectation.</vt:lpstr>
      <vt:lpstr>Slide 18</vt:lpstr>
      <vt:lpstr>A Nation at Risk (1983) … call for standards (another theory)</vt:lpstr>
      <vt:lpstr>Stanford Working Group (1992)</vt:lpstr>
      <vt:lpstr>Basic Values / Principles</vt:lpstr>
      <vt:lpstr>IASA: Inclusion in Title I Accountability</vt:lpstr>
      <vt:lpstr>No Child Left Behind</vt:lpstr>
      <vt:lpstr>No Child Left Behind: Three important pieces for ELLs</vt:lpstr>
      <vt:lpstr>NCLB Implementation</vt:lpstr>
      <vt:lpstr>Academic Language</vt:lpstr>
      <vt:lpstr>Slide 27</vt:lpstr>
      <vt:lpstr>Slide 28</vt:lpstr>
      <vt:lpstr>Slide 29</vt:lpstr>
      <vt:lpstr>Slide 30</vt:lpstr>
      <vt:lpstr>Slide 31</vt:lpstr>
      <vt:lpstr>Slide 32</vt:lpstr>
      <vt:lpstr>Showing Growth in English Language Proficiency Development</vt:lpstr>
      <vt:lpstr>Narrowing the EL-EO Gap</vt:lpstr>
      <vt:lpstr>Toward High School Graduation</vt:lpstr>
      <vt:lpstr>Slide 36</vt:lpstr>
      <vt:lpstr>Slide 37</vt:lpstr>
      <vt:lpstr>Slide 38</vt:lpstr>
      <vt:lpstr>Slide 39</vt:lpstr>
      <vt:lpstr>Slide 40</vt:lpstr>
      <vt:lpstr>Slide 41</vt:lpstr>
      <vt:lpstr>Slide 42</vt:lpstr>
      <vt:lpstr>What we have learned…</vt:lpstr>
      <vt:lpstr>What we have learned…</vt:lpstr>
      <vt:lpstr>What we have learned…</vt:lpstr>
      <vt:lpstr>What we have learned…</vt:lpstr>
      <vt:lpstr>What we have learned…</vt:lpstr>
      <vt:lpstr>What we have learned…</vt:lpstr>
      <vt:lpstr>What we have learned…</vt:lpstr>
      <vt:lpstr>What we have learned…</vt:lpstr>
      <vt:lpstr>What to look forward to…</vt:lpstr>
      <vt:lpstr>Today: Introduction</vt:lpstr>
      <vt:lpstr>Federal and state policy framework.</vt:lpstr>
      <vt:lpstr>Linguistic Theory</vt:lpstr>
      <vt:lpstr>Developmental Expectations</vt:lpstr>
      <vt:lpstr>Language Acquisition in School Settings</vt:lpstr>
      <vt:lpstr>Explicit direct instruction of English in classroom instructional settings.</vt:lpstr>
      <vt:lpstr>The ELD Curriculum</vt:lpstr>
      <vt:lpstr>Constraints on second language acquisition: age, SES, etc.</vt:lpstr>
      <vt:lpstr>What is "academic language"?</vt:lpstr>
      <vt:lpstr>Teacher qualities for supporting second language acquisition.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Overview</dc:title>
  <dc:creator>hakuta</dc:creator>
  <cp:lastModifiedBy>hakuta</cp:lastModifiedBy>
  <cp:revision>5</cp:revision>
  <dcterms:created xsi:type="dcterms:W3CDTF">2011-01-06T02:36:53Z</dcterms:created>
  <dcterms:modified xsi:type="dcterms:W3CDTF">2011-01-07T18:12:35Z</dcterms:modified>
</cp:coreProperties>
</file>